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56"/>
  </p:notesMasterIdLst>
  <p:sldIdLst>
    <p:sldId id="271" r:id="rId2"/>
    <p:sldId id="2353" r:id="rId3"/>
    <p:sldId id="2788" r:id="rId4"/>
    <p:sldId id="2780" r:id="rId5"/>
    <p:sldId id="2819" r:id="rId6"/>
    <p:sldId id="2820" r:id="rId7"/>
    <p:sldId id="2831" r:id="rId8"/>
    <p:sldId id="2821" r:id="rId9"/>
    <p:sldId id="2832" r:id="rId10"/>
    <p:sldId id="2842" r:id="rId11"/>
    <p:sldId id="2822" r:id="rId12"/>
    <p:sldId id="2802" r:id="rId13"/>
    <p:sldId id="2843" r:id="rId14"/>
    <p:sldId id="2803" r:id="rId15"/>
    <p:sldId id="2823" r:id="rId16"/>
    <p:sldId id="2824" r:id="rId17"/>
    <p:sldId id="2789" r:id="rId18"/>
    <p:sldId id="2825" r:id="rId19"/>
    <p:sldId id="2826" r:id="rId20"/>
    <p:sldId id="2827" r:id="rId21"/>
    <p:sldId id="2829" r:id="rId22"/>
    <p:sldId id="2828" r:id="rId23"/>
    <p:sldId id="2830" r:id="rId24"/>
    <p:sldId id="2835" r:id="rId25"/>
    <p:sldId id="2791" r:id="rId26"/>
    <p:sldId id="2836" r:id="rId27"/>
    <p:sldId id="2792" r:id="rId28"/>
    <p:sldId id="2793" r:id="rId29"/>
    <p:sldId id="2845" r:id="rId30"/>
    <p:sldId id="2776" r:id="rId31"/>
    <p:sldId id="2798" r:id="rId32"/>
    <p:sldId id="2799" r:id="rId33"/>
    <p:sldId id="2833" r:id="rId34"/>
    <p:sldId id="2794" r:id="rId35"/>
    <p:sldId id="2801" r:id="rId36"/>
    <p:sldId id="2837" r:id="rId37"/>
    <p:sldId id="2838" r:id="rId38"/>
    <p:sldId id="2839" r:id="rId39"/>
    <p:sldId id="2840" r:id="rId40"/>
    <p:sldId id="2846" r:id="rId41"/>
    <p:sldId id="2796" r:id="rId42"/>
    <p:sldId id="2844" r:id="rId43"/>
    <p:sldId id="2816" r:id="rId44"/>
    <p:sldId id="2834" r:id="rId45"/>
    <p:sldId id="2531" r:id="rId46"/>
    <p:sldId id="2607" r:id="rId47"/>
    <p:sldId id="2782" r:id="rId48"/>
    <p:sldId id="2611" r:id="rId49"/>
    <p:sldId id="2806" r:id="rId50"/>
    <p:sldId id="2805" r:id="rId51"/>
    <p:sldId id="2807" r:id="rId52"/>
    <p:sldId id="2841" r:id="rId53"/>
    <p:sldId id="2809" r:id="rId54"/>
    <p:sldId id="2817" r:id="rId55"/>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 "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D41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2" d="100"/>
          <a:sy n="122" d="100"/>
        </p:scale>
        <p:origin x="-96" y="-2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2022-4-29</a:t>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a:t>
            </a:fld>
            <a:endParaRPr lang="zh-CN" altLang="en-US"/>
          </a:p>
        </p:txBody>
      </p:sp>
    </p:spTree>
    <p:extLst>
      <p:ext uri="{BB962C8B-B14F-4D97-AF65-F5344CB8AC3E}">
        <p14:creationId xmlns:p14="http://schemas.microsoft.com/office/powerpoint/2010/main" val="182367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zh-CN" sz="1200" b="1" kern="1200" dirty="0">
                <a:solidFill>
                  <a:schemeClr val="tx1"/>
                </a:solidFill>
                <a:effectLst/>
                <a:latin typeface="+mn-lt"/>
                <a:ea typeface="+mn-ea"/>
                <a:cs typeface="+mn-cs"/>
              </a:rPr>
              <a:t>对于高校毕业生：</a:t>
            </a:r>
            <a:r>
              <a:rPr lang="zh-CN" altLang="zh-CN" sz="1200" kern="1200" dirty="0">
                <a:solidFill>
                  <a:schemeClr val="tx1"/>
                </a:solidFill>
                <a:effectLst/>
                <a:latin typeface="+mn-lt"/>
                <a:ea typeface="+mn-ea"/>
                <a:cs typeface="+mn-cs"/>
              </a:rPr>
              <a:t>为毕业前一年度在校大学生（包括休学创业的大学生）开展创业培训；允许在校学生保留学籍休学创业；对高校毕业生初始创办科技型、现代服务型小微企业的，给予一次性</a:t>
            </a:r>
            <a:r>
              <a:rPr lang="en-US" altLang="zh-CN" sz="1200" kern="1200" dirty="0">
                <a:solidFill>
                  <a:schemeClr val="tx1"/>
                </a:solidFill>
                <a:effectLst/>
                <a:latin typeface="+mn-lt"/>
                <a:ea typeface="+mn-ea"/>
                <a:cs typeface="+mn-cs"/>
              </a:rPr>
              <a:t>5000</a:t>
            </a:r>
            <a:r>
              <a:rPr lang="zh-CN" altLang="zh-CN" sz="1200" kern="1200" dirty="0">
                <a:solidFill>
                  <a:schemeClr val="tx1"/>
                </a:solidFill>
                <a:effectLst/>
                <a:latin typeface="+mn-lt"/>
                <a:ea typeface="+mn-ea"/>
                <a:cs typeface="+mn-cs"/>
              </a:rPr>
              <a:t>元创业补助。</a:t>
            </a:r>
            <a:r>
              <a:rPr lang="zh-CN" altLang="zh-CN" sz="1200" b="1" kern="1200" dirty="0">
                <a:solidFill>
                  <a:schemeClr val="tx1"/>
                </a:solidFill>
                <a:effectLst/>
                <a:latin typeface="+mn-lt"/>
                <a:ea typeface="+mn-ea"/>
                <a:cs typeface="+mn-cs"/>
              </a:rPr>
              <a:t>对于科研人员：</a:t>
            </a:r>
            <a:r>
              <a:rPr lang="zh-CN" altLang="zh-CN" sz="1200" kern="1200" dirty="0">
                <a:solidFill>
                  <a:schemeClr val="tx1"/>
                </a:solidFill>
                <a:effectLst/>
                <a:latin typeface="+mn-lt"/>
                <a:ea typeface="+mn-ea"/>
                <a:cs typeface="+mn-cs"/>
              </a:rPr>
              <a:t>准予离岗创业，保留</a:t>
            </a:r>
            <a:r>
              <a:rPr lang="en-US" altLang="zh-CN" sz="1200" kern="1200" dirty="0">
                <a:solidFill>
                  <a:schemeClr val="tx1"/>
                </a:solidFill>
                <a:effectLst/>
                <a:latin typeface="+mn-lt"/>
                <a:ea typeface="+mn-ea"/>
                <a:cs typeface="+mn-cs"/>
              </a:rPr>
              <a:t>3</a:t>
            </a:r>
            <a:r>
              <a:rPr lang="zh-CN" altLang="zh-CN" sz="1200" kern="1200" dirty="0">
                <a:solidFill>
                  <a:schemeClr val="tx1"/>
                </a:solidFill>
                <a:effectLst/>
                <a:latin typeface="+mn-lt"/>
                <a:ea typeface="+mn-ea"/>
                <a:cs typeface="+mn-cs"/>
              </a:rPr>
              <a:t>年人事关系，高校、科研院所等专业技术人员可延长期限，享有参加职称评聘、岗位等级晋升和社会保险等原有权利。</a:t>
            </a:r>
            <a:r>
              <a:rPr lang="zh-CN" altLang="zh-CN" sz="1200" b="1" kern="1200" dirty="0">
                <a:solidFill>
                  <a:schemeClr val="tx1"/>
                </a:solidFill>
                <a:effectLst/>
                <a:latin typeface="+mn-lt"/>
                <a:ea typeface="+mn-ea"/>
                <a:cs typeface="+mn-cs"/>
              </a:rPr>
              <a:t>对于农民工：</a:t>
            </a:r>
            <a:r>
              <a:rPr lang="zh-CN" altLang="zh-CN" sz="1200" kern="1200" dirty="0">
                <a:solidFill>
                  <a:schemeClr val="tx1"/>
                </a:solidFill>
                <a:effectLst/>
                <a:latin typeface="+mn-lt"/>
                <a:ea typeface="+mn-ea"/>
                <a:cs typeface="+mn-cs"/>
              </a:rPr>
              <a:t>允许将家庭住所、租借房、临时商业用房作为电商场所；允许以土地承包经营权的收益权、货币、实物和知识产权作价出资；探索将集体建设用地使用权、土地经营权、农村房屋所有权、林权等农村产权纳入融资担保抵押范围。</a:t>
            </a:r>
            <a:r>
              <a:rPr lang="zh-CN" altLang="zh-CN" sz="1200" b="1" kern="1200" dirty="0">
                <a:solidFill>
                  <a:schemeClr val="tx1"/>
                </a:solidFill>
                <a:effectLst/>
                <a:latin typeface="+mn-lt"/>
                <a:ea typeface="+mn-ea"/>
                <a:cs typeface="+mn-cs"/>
              </a:rPr>
              <a:t>对于失业人员：</a:t>
            </a:r>
            <a:r>
              <a:rPr lang="zh-CN" altLang="zh-CN" sz="1200" kern="1200" dirty="0">
                <a:solidFill>
                  <a:schemeClr val="tx1"/>
                </a:solidFill>
                <a:effectLst/>
                <a:latin typeface="+mn-lt"/>
                <a:ea typeface="+mn-ea"/>
                <a:cs typeface="+mn-cs"/>
              </a:rPr>
              <a:t>领金人员创业的，可一次性领取未领的失业和医疗保险金；创业成功后可领取一次性</a:t>
            </a:r>
            <a:r>
              <a:rPr lang="en-US" altLang="zh-CN" sz="1200" kern="1200" dirty="0">
                <a:solidFill>
                  <a:schemeClr val="tx1"/>
                </a:solidFill>
                <a:effectLst/>
                <a:latin typeface="+mn-lt"/>
                <a:ea typeface="+mn-ea"/>
                <a:cs typeface="+mn-cs"/>
              </a:rPr>
              <a:t>5000</a:t>
            </a:r>
            <a:r>
              <a:rPr lang="zh-CN" altLang="zh-CN" sz="1200" kern="1200" dirty="0">
                <a:solidFill>
                  <a:schemeClr val="tx1"/>
                </a:solidFill>
                <a:effectLst/>
                <a:latin typeface="+mn-lt"/>
                <a:ea typeface="+mn-ea"/>
                <a:cs typeface="+mn-cs"/>
              </a:rPr>
              <a:t>元创业补贴；最低生活保障对象自主创业的，可给予</a:t>
            </a:r>
            <a:r>
              <a:rPr lang="en-US" altLang="zh-CN" sz="1200" kern="1200" dirty="0">
                <a:solidFill>
                  <a:schemeClr val="tx1"/>
                </a:solidFill>
                <a:effectLst/>
                <a:latin typeface="+mn-lt"/>
                <a:ea typeface="+mn-ea"/>
                <a:cs typeface="+mn-cs"/>
              </a:rPr>
              <a:t>3</a:t>
            </a:r>
            <a:r>
              <a:rPr lang="zh-CN" altLang="zh-CN" sz="1200" kern="1200" dirty="0">
                <a:solidFill>
                  <a:schemeClr val="tx1"/>
                </a:solidFill>
                <a:effectLst/>
                <a:latin typeface="+mn-lt"/>
                <a:ea typeface="+mn-ea"/>
                <a:cs typeface="+mn-cs"/>
              </a:rPr>
              <a:t>个月的救助缓退期。</a:t>
            </a:r>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45</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zh-CN" sz="1200" b="1" kern="1200" dirty="0">
                <a:solidFill>
                  <a:schemeClr val="tx1"/>
                </a:solidFill>
                <a:effectLst/>
                <a:latin typeface="+mn-lt"/>
                <a:ea typeface="+mn-ea"/>
                <a:cs typeface="+mn-cs"/>
              </a:rPr>
              <a:t>对于高校毕业生：</a:t>
            </a:r>
            <a:r>
              <a:rPr lang="zh-CN" altLang="zh-CN" sz="1200" kern="1200" dirty="0">
                <a:solidFill>
                  <a:schemeClr val="tx1"/>
                </a:solidFill>
                <a:effectLst/>
                <a:latin typeface="+mn-lt"/>
                <a:ea typeface="+mn-ea"/>
                <a:cs typeface="+mn-cs"/>
              </a:rPr>
              <a:t>为毕业前一年度在校大学生（包括休学创业的大学生）开展创业培训；允许在校学生保留学籍休学创业；对高校毕业生初始创办科技型、现代服务型小微企业的，给予一次性</a:t>
            </a:r>
            <a:r>
              <a:rPr lang="en-US" altLang="zh-CN" sz="1200" kern="1200" dirty="0">
                <a:solidFill>
                  <a:schemeClr val="tx1"/>
                </a:solidFill>
                <a:effectLst/>
                <a:latin typeface="+mn-lt"/>
                <a:ea typeface="+mn-ea"/>
                <a:cs typeface="+mn-cs"/>
              </a:rPr>
              <a:t>5000</a:t>
            </a:r>
            <a:r>
              <a:rPr lang="zh-CN" altLang="zh-CN" sz="1200" kern="1200" dirty="0">
                <a:solidFill>
                  <a:schemeClr val="tx1"/>
                </a:solidFill>
                <a:effectLst/>
                <a:latin typeface="+mn-lt"/>
                <a:ea typeface="+mn-ea"/>
                <a:cs typeface="+mn-cs"/>
              </a:rPr>
              <a:t>元创业补助。</a:t>
            </a:r>
            <a:r>
              <a:rPr lang="zh-CN" altLang="zh-CN" sz="1200" b="1" kern="1200" dirty="0">
                <a:solidFill>
                  <a:schemeClr val="tx1"/>
                </a:solidFill>
                <a:effectLst/>
                <a:latin typeface="+mn-lt"/>
                <a:ea typeface="+mn-ea"/>
                <a:cs typeface="+mn-cs"/>
              </a:rPr>
              <a:t>对于科研人员：</a:t>
            </a:r>
            <a:r>
              <a:rPr lang="zh-CN" altLang="zh-CN" sz="1200" kern="1200" dirty="0">
                <a:solidFill>
                  <a:schemeClr val="tx1"/>
                </a:solidFill>
                <a:effectLst/>
                <a:latin typeface="+mn-lt"/>
                <a:ea typeface="+mn-ea"/>
                <a:cs typeface="+mn-cs"/>
              </a:rPr>
              <a:t>准予离岗创业，保留</a:t>
            </a:r>
            <a:r>
              <a:rPr lang="en-US" altLang="zh-CN" sz="1200" kern="1200" dirty="0">
                <a:solidFill>
                  <a:schemeClr val="tx1"/>
                </a:solidFill>
                <a:effectLst/>
                <a:latin typeface="+mn-lt"/>
                <a:ea typeface="+mn-ea"/>
                <a:cs typeface="+mn-cs"/>
              </a:rPr>
              <a:t>3</a:t>
            </a:r>
            <a:r>
              <a:rPr lang="zh-CN" altLang="zh-CN" sz="1200" kern="1200" dirty="0">
                <a:solidFill>
                  <a:schemeClr val="tx1"/>
                </a:solidFill>
                <a:effectLst/>
                <a:latin typeface="+mn-lt"/>
                <a:ea typeface="+mn-ea"/>
                <a:cs typeface="+mn-cs"/>
              </a:rPr>
              <a:t>年人事关系，高校、科研院所等专业技术人员可延长期限，享有参加职称评聘、岗位等级晋升和社会保险等原有权利。</a:t>
            </a:r>
            <a:r>
              <a:rPr lang="zh-CN" altLang="zh-CN" sz="1200" b="1" kern="1200" dirty="0">
                <a:solidFill>
                  <a:schemeClr val="tx1"/>
                </a:solidFill>
                <a:effectLst/>
                <a:latin typeface="+mn-lt"/>
                <a:ea typeface="+mn-ea"/>
                <a:cs typeface="+mn-cs"/>
              </a:rPr>
              <a:t>对于农民工：</a:t>
            </a:r>
            <a:r>
              <a:rPr lang="zh-CN" altLang="zh-CN" sz="1200" kern="1200" dirty="0">
                <a:solidFill>
                  <a:schemeClr val="tx1"/>
                </a:solidFill>
                <a:effectLst/>
                <a:latin typeface="+mn-lt"/>
                <a:ea typeface="+mn-ea"/>
                <a:cs typeface="+mn-cs"/>
              </a:rPr>
              <a:t>允许将家庭住所、租借房、临时商业用房作为电商场所；允许以土地承包经营权的收益权、货币、实物和知识产权作价出资；探索将集体建设用地使用权、土地经营权、农村房屋所有权、林权等农村产权纳入融资担保抵押范围。</a:t>
            </a:r>
            <a:r>
              <a:rPr lang="zh-CN" altLang="zh-CN" sz="1200" b="1" kern="1200" dirty="0">
                <a:solidFill>
                  <a:schemeClr val="tx1"/>
                </a:solidFill>
                <a:effectLst/>
                <a:latin typeface="+mn-lt"/>
                <a:ea typeface="+mn-ea"/>
                <a:cs typeface="+mn-cs"/>
              </a:rPr>
              <a:t>对于失业人员：</a:t>
            </a:r>
            <a:r>
              <a:rPr lang="zh-CN" altLang="zh-CN" sz="1200" kern="1200" dirty="0">
                <a:solidFill>
                  <a:schemeClr val="tx1"/>
                </a:solidFill>
                <a:effectLst/>
                <a:latin typeface="+mn-lt"/>
                <a:ea typeface="+mn-ea"/>
                <a:cs typeface="+mn-cs"/>
              </a:rPr>
              <a:t>领金人员创业的，可一次性领取未领的失业和医疗保险金；创业成功后可领取一次性</a:t>
            </a:r>
            <a:r>
              <a:rPr lang="en-US" altLang="zh-CN" sz="1200" kern="1200" dirty="0">
                <a:solidFill>
                  <a:schemeClr val="tx1"/>
                </a:solidFill>
                <a:effectLst/>
                <a:latin typeface="+mn-lt"/>
                <a:ea typeface="+mn-ea"/>
                <a:cs typeface="+mn-cs"/>
              </a:rPr>
              <a:t>5000</a:t>
            </a:r>
            <a:r>
              <a:rPr lang="zh-CN" altLang="zh-CN" sz="1200" kern="1200" dirty="0">
                <a:solidFill>
                  <a:schemeClr val="tx1"/>
                </a:solidFill>
                <a:effectLst/>
                <a:latin typeface="+mn-lt"/>
                <a:ea typeface="+mn-ea"/>
                <a:cs typeface="+mn-cs"/>
              </a:rPr>
              <a:t>元创业补贴；最低生活保障对象自主创业的，可给予</a:t>
            </a:r>
            <a:r>
              <a:rPr lang="en-US" altLang="zh-CN" sz="1200" kern="1200" dirty="0">
                <a:solidFill>
                  <a:schemeClr val="tx1"/>
                </a:solidFill>
                <a:effectLst/>
                <a:latin typeface="+mn-lt"/>
                <a:ea typeface="+mn-ea"/>
                <a:cs typeface="+mn-cs"/>
              </a:rPr>
              <a:t>3</a:t>
            </a:r>
            <a:r>
              <a:rPr lang="zh-CN" altLang="zh-CN" sz="1200" kern="1200" dirty="0">
                <a:solidFill>
                  <a:schemeClr val="tx1"/>
                </a:solidFill>
                <a:effectLst/>
                <a:latin typeface="+mn-lt"/>
                <a:ea typeface="+mn-ea"/>
                <a:cs typeface="+mn-cs"/>
              </a:rPr>
              <a:t>个月的救助缓退期。</a:t>
            </a:r>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53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cSld name="标题幻灯片">
    <p:bg>
      <p:bgPr>
        <a:solidFill>
          <a:schemeClr val="bg1">
            <a:alpha val="100000"/>
          </a:schemeClr>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rcRect b="3795"/>
          <a:stretch>
            <a:fillRect/>
          </a:stretch>
        </p:blipFill>
        <p:spPr>
          <a:xfrm>
            <a:off x="0" y="260350"/>
            <a:ext cx="12192000" cy="6597650"/>
          </a:xfrm>
          <a:prstGeom prst="rect">
            <a:avLst/>
          </a:prstGeom>
          <a:noFill/>
          <a:ln w="9525">
            <a:noFill/>
          </a:ln>
        </p:spPr>
      </p:pic>
      <p:sp>
        <p:nvSpPr>
          <p:cNvPr id="2051" name="标题 2050"/>
          <p:cNvSpPr>
            <a:spLocks noGrp="1"/>
          </p:cNvSpPr>
          <p:nvPr>
            <p:ph type="ctrTitle"/>
          </p:nvPr>
        </p:nvSpPr>
        <p:spPr>
          <a:xfrm>
            <a:off x="624417" y="620713"/>
            <a:ext cx="10943167" cy="1082675"/>
          </a:xfrm>
          <a:prstGeom prst="rect">
            <a:avLst/>
          </a:prstGeom>
          <a:noFill/>
          <a:ln w="9525">
            <a:noFill/>
          </a:ln>
        </p:spPr>
        <p:txBody>
          <a:bodyPr anchor="ctr"/>
          <a:lstStyle>
            <a:lvl1pPr lvl="0" algn="l">
              <a:defRPr kern="1200">
                <a:solidFill>
                  <a:schemeClr val="tx1"/>
                </a:solidFill>
              </a:defRPr>
            </a:lvl1pPr>
          </a:lstStyle>
          <a:p>
            <a:pPr lvl="0"/>
            <a:r>
              <a:rPr lang="zh-CN" altLang="en-US"/>
              <a:t>单击此处编辑母版标题样式</a:t>
            </a:r>
          </a:p>
        </p:txBody>
      </p:sp>
      <p:sp>
        <p:nvSpPr>
          <p:cNvPr id="2052" name="副标题 2051"/>
          <p:cNvSpPr>
            <a:spLocks noGrp="1"/>
          </p:cNvSpPr>
          <p:nvPr>
            <p:ph type="subTitle" idx="1"/>
          </p:nvPr>
        </p:nvSpPr>
        <p:spPr>
          <a:xfrm>
            <a:off x="626533" y="1843088"/>
            <a:ext cx="10949517" cy="981075"/>
          </a:xfrm>
          <a:prstGeom prst="rect">
            <a:avLst/>
          </a:prstGeom>
          <a:noFill/>
          <a:ln w="9525">
            <a:noFill/>
          </a:ln>
        </p:spPr>
        <p:txBody>
          <a:bodyPr anchor="t"/>
          <a:lstStyle>
            <a:lvl1pPr marL="0" lvl="0" indent="0" algn="l">
              <a:buNone/>
              <a:defRPr kern="1200">
                <a:solidFill>
                  <a:schemeClr val="tx1"/>
                </a:solidFill>
              </a:defRPr>
            </a:lvl1pPr>
            <a:lvl2pPr marL="457200" lvl="1" indent="-457200" algn="ctr">
              <a:buNone/>
              <a:defRPr kern="1200">
                <a:solidFill>
                  <a:schemeClr val="tx1"/>
                </a:solidFill>
              </a:defRPr>
            </a:lvl2pPr>
            <a:lvl3pPr marL="914400" lvl="2" indent="-914400" algn="ctr">
              <a:buNone/>
              <a:defRPr kern="1200">
                <a:solidFill>
                  <a:schemeClr val="tx1"/>
                </a:solidFill>
              </a:defRPr>
            </a:lvl3pPr>
            <a:lvl4pPr marL="1371600" lvl="3" indent="-1371600" algn="ctr">
              <a:buNone/>
              <a:defRPr kern="1200">
                <a:solidFill>
                  <a:schemeClr val="tx1"/>
                </a:solidFill>
              </a:defRPr>
            </a:lvl4pPr>
            <a:lvl5pPr marL="1828800" lvl="4" indent="-1828800" algn="ctr">
              <a:buNone/>
              <a:defRPr kern="1200">
                <a:solidFill>
                  <a:schemeClr val="tx1"/>
                </a:solidFill>
              </a:defRPr>
            </a:lvl5pPr>
          </a:lstStyle>
          <a:p>
            <a:pPr lvl="0"/>
            <a:r>
              <a:rPr lang="zh-CN" altLang="en-US"/>
              <a:t>单击此处编辑母版副标题样式</a:t>
            </a:r>
          </a:p>
        </p:txBody>
      </p:sp>
      <p:sp>
        <p:nvSpPr>
          <p:cNvPr id="2053" name="日期占位符 2052"/>
          <p:cNvSpPr>
            <a:spLocks noGrp="1"/>
          </p:cNvSpPr>
          <p:nvPr>
            <p:ph type="dt" sz="half" idx="2"/>
          </p:nvPr>
        </p:nvSpPr>
        <p:spPr>
          <a:xfrm>
            <a:off x="609600" y="6245225"/>
            <a:ext cx="2844800" cy="476250"/>
          </a:xfrm>
          <a:prstGeom prst="rect">
            <a:avLst/>
          </a:prstGeom>
          <a:noFill/>
          <a:ln w="9525">
            <a:noFill/>
          </a:ln>
        </p:spPr>
        <p:txBody>
          <a:bodyPr anchor="t"/>
          <a:lstStyle/>
          <a:p>
            <a:fld id="{D8D9754F-28B1-4799-BD3A-C88EF30F3E12}" type="datetime1">
              <a:rPr lang="zh-CN" altLang="en-US" smtClean="0"/>
              <a:t>2022-4-29</a:t>
            </a:fld>
            <a:endParaRPr lang="zh-CN" altLang="en-US"/>
          </a:p>
        </p:txBody>
      </p:sp>
      <p:sp>
        <p:nvSpPr>
          <p:cNvPr id="2054" name="页脚占位符 2053"/>
          <p:cNvSpPr>
            <a:spLocks noGrp="1"/>
          </p:cNvSpPr>
          <p:nvPr>
            <p:ph type="ftr" sz="quarter" idx="3"/>
          </p:nvPr>
        </p:nvSpPr>
        <p:spPr>
          <a:xfrm>
            <a:off x="4165600" y="6245225"/>
            <a:ext cx="3860800" cy="476250"/>
          </a:xfrm>
          <a:prstGeom prst="rect">
            <a:avLst/>
          </a:prstGeom>
          <a:noFill/>
          <a:ln w="9525">
            <a:noFill/>
          </a:ln>
        </p:spPr>
        <p:txBody>
          <a:bodyPr anchor="t"/>
          <a:lstStyle/>
          <a:p>
            <a:endParaRPr lang="zh-CN" altLang="en-US"/>
          </a:p>
        </p:txBody>
      </p:sp>
      <p:sp>
        <p:nvSpPr>
          <p:cNvPr id="2055" name="灯片编号占位符 2054"/>
          <p:cNvSpPr>
            <a:spLocks noGrp="1"/>
          </p:cNvSpPr>
          <p:nvPr>
            <p:ph type="sldNum" sz="quarter" idx="4"/>
          </p:nvPr>
        </p:nvSpPr>
        <p:spPr>
          <a:xfrm>
            <a:off x="8737600" y="6245225"/>
            <a:ext cx="2844800" cy="476250"/>
          </a:xfrm>
          <a:prstGeom prst="rect">
            <a:avLst/>
          </a:prstGeom>
          <a:noFill/>
          <a:ln w="9525">
            <a:noFill/>
          </a:ln>
        </p:spPr>
        <p:txBody>
          <a:bodyPr anchor="t"/>
          <a:lstStyle/>
          <a:p>
            <a:fld id="{7D9BB5D0-35E4-459D-AEF3-FE4D7C45CC19}"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968BD7AD-B5D8-4EDE-855A-A64FD2C72535}" type="datetime1">
              <a:rPr lang="zh-CN" altLang="en-US" smtClean="0"/>
              <a:t>2022-4-29</a:t>
            </a:fld>
            <a:endParaRPr lang="zh-CN" altLang="en-US"/>
          </a:p>
        </p:txBody>
      </p:sp>
      <p:sp>
        <p:nvSpPr>
          <p:cNvPr id="5" name="页脚占位符 4"/>
          <p:cNvSpPr>
            <a:spLocks noGrp="1"/>
          </p:cNvSpPr>
          <p:nvPr>
            <p:ph type="ftr" sz="quarter" idx="11"/>
          </p:nvPr>
        </p:nvSpPr>
        <p:spPr/>
        <p:txBody>
          <a:bodyPr/>
          <a:lstStyle/>
          <a:p>
            <a:pPr lvl="0"/>
            <a:endParaRPr lang="zh-CN"/>
          </a:p>
        </p:txBody>
      </p:sp>
      <p:sp>
        <p:nvSpPr>
          <p:cNvPr id="6" name="灯片编号占位符 5"/>
          <p:cNvSpPr>
            <a:spLocks noGrp="1"/>
          </p:cNvSpPr>
          <p:nvPr>
            <p:ph type="sldNum" sz="quarter" idx="12"/>
          </p:nvPr>
        </p:nvSpPr>
        <p:spPr/>
        <p:txBody>
          <a:bodyPr/>
          <a:lstStyle/>
          <a:p>
            <a:pPr lvl="0"/>
            <a:fld id="{9A0DB2DC-4C9A-4742-B13C-FB6460FD3503}" type="slidenum">
              <a:rPr lang="en-US" altLang="zh-CN"/>
              <a:pPr lvl="0"/>
              <a:t>‹#›</a:t>
            </a:fld>
            <a:endParaRPr 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190500"/>
            <a:ext cx="2743200" cy="59372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90500"/>
            <a:ext cx="8070573" cy="593725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7CA5016-EF08-4300-83CF-DECF55F07345}" type="datetime1">
              <a:rPr lang="zh-CN" altLang="en-US" smtClean="0"/>
              <a:t>2022-4-29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048638" name="PlaceHolder 1"/>
          <p:cNvSpPr>
            <a:spLocks noGrp="1"/>
          </p:cNvSpPr>
          <p:nvPr>
            <p:ph type="title"/>
          </p:nvPr>
        </p:nvSpPr>
        <p:spPr>
          <a:xfrm>
            <a:off x="609600" y="273600"/>
            <a:ext cx="10972320" cy="1144800"/>
          </a:xfrm>
          <a:prstGeom prst="rect">
            <a:avLst/>
          </a:prstGeom>
        </p:spPr>
        <p:txBody>
          <a:bodyPr/>
          <a:lstStyle/>
          <a:p>
            <a:endParaRPr lang="en-US"/>
          </a:p>
        </p:txBody>
      </p:sp>
      <p:sp>
        <p:nvSpPr>
          <p:cNvPr id="1048639" name="PlaceHolder 2"/>
          <p:cNvSpPr>
            <a:spLocks noGrp="1"/>
          </p:cNvSpPr>
          <p:nvPr>
            <p:ph type="subTitle"/>
          </p:nvPr>
        </p:nvSpPr>
        <p:spPr>
          <a:xfrm>
            <a:off x="609600" y="1604520"/>
            <a:ext cx="10972320" cy="3977280"/>
          </a:xfrm>
          <a:prstGeom prst="rect">
            <a:avLst/>
          </a:prstGeom>
        </p:spPr>
        <p:txBody>
          <a:bodyPr anchor="ct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AA6AD69-6B7C-4707-B124-38ED02EE80D7}" type="datetime1">
              <a:rPr lang="zh-CN" altLang="en-US" smtClean="0"/>
              <a:t>2022-4-29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A9F02A48-DA9D-423A-8F74-9074DAC385D5}" type="datetime1">
              <a:rPr lang="zh-CN" altLang="en-US" smtClean="0"/>
              <a:t>2022-4-29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174750"/>
            <a:ext cx="5376672" cy="4953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205728" y="1174750"/>
            <a:ext cx="5376672" cy="4953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B4589E02-08A4-45A6-BA4A-425AB51A230D}" type="datetime1">
              <a:rPr lang="zh-CN" altLang="en-US" smtClean="0"/>
              <a:t>2022-4-29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5" y="1778438"/>
            <a:ext cx="4873575"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p>
        </p:txBody>
      </p:sp>
      <p:sp>
        <p:nvSpPr>
          <p:cNvPr id="4" name="内容占位符 3"/>
          <p:cNvSpPr>
            <a:spLocks noGrp="1"/>
          </p:cNvSpPr>
          <p:nvPr>
            <p:ph sz="half" idx="2"/>
          </p:nvPr>
        </p:nvSpPr>
        <p:spPr>
          <a:xfrm>
            <a:off x="1186775" y="2665379"/>
            <a:ext cx="4873575"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256939"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0D371EF4-C64A-4D8C-937D-E420E18D01C2}" type="datetime1">
              <a:rPr lang="zh-CN" altLang="en-US" smtClean="0"/>
              <a:t>2022-4-29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66CE67D2-56FF-40A0-BF7A-5E1E28508BEF}" type="datetime1">
              <a:rPr lang="zh-CN" altLang="en-US" smtClean="0"/>
              <a:t>2022-4-29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91B4DC7-A5F5-462D-8232-EF6ED54C5840}" type="datetime1">
              <a:rPr lang="zh-CN" altLang="en-US" smtClean="0"/>
              <a:t>2022-4-29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lvl="0"/>
            <a:fld id="{48C04F4E-7B05-4F9E-938E-15BF00F50961}" type="datetime1">
              <a:rPr lang="zh-CN" altLang="en-US" smtClean="0"/>
              <a:t>2022-4-29</a:t>
            </a:fld>
            <a:endParaRPr lang="zh-CN" altLang="en-US"/>
          </a:p>
        </p:txBody>
      </p:sp>
      <p:sp>
        <p:nvSpPr>
          <p:cNvPr id="6" name="页脚占位符 5"/>
          <p:cNvSpPr>
            <a:spLocks noGrp="1"/>
          </p:cNvSpPr>
          <p:nvPr>
            <p:ph type="ftr" sz="quarter" idx="11"/>
          </p:nvPr>
        </p:nvSpPr>
        <p:spPr/>
        <p:txBody>
          <a:bodyPr/>
          <a:lstStyle/>
          <a:p>
            <a:pPr lvl="0"/>
            <a:endParaRPr lang="zh-CN"/>
          </a:p>
        </p:txBody>
      </p:sp>
      <p:sp>
        <p:nvSpPr>
          <p:cNvPr id="7" name="灯片编号占位符 6"/>
          <p:cNvSpPr>
            <a:spLocks noGrp="1"/>
          </p:cNvSpPr>
          <p:nvPr>
            <p:ph type="sldNum" sz="quarter" idx="12"/>
          </p:nvPr>
        </p:nvSpPr>
        <p:spPr/>
        <p:txBody>
          <a:bodyPr/>
          <a:lstStyle/>
          <a:p>
            <a:pPr lvl="0"/>
            <a:fld id="{9A0DB2DC-4C9A-4742-B13C-FB6460FD3503}" type="slidenum">
              <a:rPr lang="en-US" altLang="zh-CN"/>
              <a:pPr lvl="0"/>
              <a:t>‹#›</a:t>
            </a:fld>
            <a:endParaRPr 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6C00A83-4EEC-4556-B3D6-3670956417F8}" type="datetime1">
              <a:rPr lang="zh-CN" altLang="en-US" smtClean="0"/>
              <a:t>2022-4-29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1026" name="Picture 2"/>
          <p:cNvPicPr>
            <a:picLocks noChangeAspect="1"/>
          </p:cNvPicPr>
          <p:nvPr/>
        </p:nvPicPr>
        <p:blipFill>
          <a:blip r:embed="rId14"/>
          <a:stretch>
            <a:fillRect/>
          </a:stretch>
        </p:blipFill>
        <p:spPr>
          <a:xfrm>
            <a:off x="0" y="0"/>
            <a:ext cx="12192000" cy="6858000"/>
          </a:xfrm>
          <a:prstGeom prst="rect">
            <a:avLst/>
          </a:prstGeom>
          <a:noFill/>
          <a:ln w="9525">
            <a:noFill/>
          </a:ln>
        </p:spPr>
      </p:pic>
      <p:sp>
        <p:nvSpPr>
          <p:cNvPr id="1027" name="标题 1026"/>
          <p:cNvSpPr>
            <a:spLocks noGrp="1"/>
          </p:cNvSpPr>
          <p:nvPr>
            <p:ph type="title"/>
          </p:nvPr>
        </p:nvSpPr>
        <p:spPr>
          <a:xfrm>
            <a:off x="609600" y="190500"/>
            <a:ext cx="10972800" cy="582613"/>
          </a:xfrm>
          <a:prstGeom prst="rect">
            <a:avLst/>
          </a:prstGeom>
          <a:noFill/>
          <a:ln w="9525">
            <a:noFill/>
          </a:ln>
        </p:spPr>
        <p:txBody>
          <a:bodyPr anchor="ctr"/>
          <a:lstStyle/>
          <a:p>
            <a:pPr lvl="0"/>
            <a:r>
              <a:rPr lang="zh-CN" altLang="en-US"/>
              <a:t>单击此处编辑母版标题样式</a:t>
            </a:r>
          </a:p>
        </p:txBody>
      </p:sp>
      <p:sp>
        <p:nvSpPr>
          <p:cNvPr id="1028" name="文本占位符 1027"/>
          <p:cNvSpPr>
            <a:spLocks noGrp="1"/>
          </p:cNvSpPr>
          <p:nvPr>
            <p:ph type="body" idx="1"/>
          </p:nvPr>
        </p:nvSpPr>
        <p:spPr>
          <a:xfrm>
            <a:off x="609600" y="1174750"/>
            <a:ext cx="10972800" cy="4953000"/>
          </a:xfrm>
          <a:prstGeom prst="rect">
            <a:avLst/>
          </a:prstGeom>
          <a:noFill/>
          <a:ln w="9525">
            <a:noFill/>
          </a:ln>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9" name="日期占位符 1028"/>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fld id="{CB5B92E8-1896-4B55-9EB4-FE0ADDA41B64}" type="datetime1">
              <a:rPr lang="zh-CN" altLang="en-US" smtClean="0"/>
              <a:t>2022-4-29</a:t>
            </a:fld>
            <a:endParaRPr lang="zh-CN" altLang="en-US"/>
          </a:p>
        </p:txBody>
      </p:sp>
      <p:sp>
        <p:nvSpPr>
          <p:cNvPr id="1030" name="页脚占位符 1029"/>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endParaRPr lang="zh-CN" altLang="en-US"/>
          </a:p>
        </p:txBody>
      </p:sp>
      <p:sp>
        <p:nvSpPr>
          <p:cNvPr id="1031" name="灯片编号占位符 1030"/>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fld id="{7D9BB5D0-35E4-459D-AEF3-FE4D7C45CC19}"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marL="0" lvl="0" indent="0" algn="l" defTabSz="914400" eaLnBrk="1" fontAlgn="base" latinLnBrk="0" hangingPunct="1">
        <a:lnSpc>
          <a:spcPct val="100000"/>
        </a:lnSpc>
        <a:spcBef>
          <a:spcPct val="0"/>
        </a:spcBef>
        <a:spcAft>
          <a:spcPct val="0"/>
        </a:spcAft>
        <a:buClr>
          <a:srgbClr val="000000"/>
        </a:buClr>
        <a:buNone/>
        <a:defRPr sz="3600" b="0" i="0" u="none" kern="1200" baseline="0">
          <a:solidFill>
            <a:schemeClr val="tx1"/>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61.190.31.165:7006/"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03604" y="1705988"/>
            <a:ext cx="10780395" cy="1496060"/>
          </a:xfrm>
        </p:spPr>
        <p:txBody>
          <a:bodyPr>
            <a:noAutofit/>
            <a:scene3d>
              <a:camera prst="orthographicFront"/>
              <a:lightRig rig="threePt" dir="t"/>
            </a:scene3d>
          </a:bodyPr>
          <a:lstStyle/>
          <a:p>
            <a:pPr algn="ctr" fontAlgn="auto">
              <a:lnSpc>
                <a:spcPts val="6000"/>
              </a:lnSpc>
            </a:pPr>
            <a:r>
              <a:rPr lang="zh-CN" altLang="en-US" sz="600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黑体" panose="02010600030101010101" charset="-122"/>
                <a:ea typeface="黑体" panose="02010600030101010101" charset="-122"/>
                <a:cs typeface="黑体" panose="02010600030101010101" charset="-122"/>
              </a:rPr>
              <a:t>人社稳岗促就业惠企政策宣讲</a:t>
            </a:r>
            <a:endParaRPr lang="zh-CN" sz="60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黑体" panose="02010600030101010101" charset="-122"/>
              <a:ea typeface="黑体" panose="02010600030101010101" charset="-122"/>
              <a:cs typeface="黑体" panose="02010600030101010101" charset="-122"/>
            </a:endParaRPr>
          </a:p>
        </p:txBody>
      </p:sp>
      <p:sp>
        <p:nvSpPr>
          <p:cNvPr id="6" name="标题 1"/>
          <p:cNvSpPr>
            <a:spLocks noGrp="1"/>
          </p:cNvSpPr>
          <p:nvPr/>
        </p:nvSpPr>
        <p:spPr>
          <a:xfrm>
            <a:off x="2243015" y="3547744"/>
            <a:ext cx="7854462" cy="15557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zh-CN" altLang="en-US" sz="3600" b="1" dirty="0" smtClean="0">
                <a:solidFill>
                  <a:srgbClr val="FF0000"/>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蚌埠市人力资源和社会保障局  </a:t>
            </a:r>
            <a:endParaRPr lang="en-US" altLang="zh-CN" sz="3600" b="1" dirty="0" smtClean="0">
              <a:solidFill>
                <a:srgbClr val="FF0000"/>
              </a:solidFill>
              <a:effectLst>
                <a:outerShdw blurRad="38100" dist="19050" dir="2700000" algn="tl" rotWithShape="0">
                  <a:schemeClr val="dk1">
                    <a:alpha val="40000"/>
                  </a:schemeClr>
                </a:outerShdw>
              </a:effectLst>
              <a:latin typeface="楷体" panose="02010609060101010101" charset="-122"/>
              <a:ea typeface="楷体" panose="02010609060101010101" charset="-122"/>
            </a:endParaRPr>
          </a:p>
          <a:p>
            <a:pPr algn="ctr">
              <a:lnSpc>
                <a:spcPct val="150000"/>
              </a:lnSpc>
            </a:pPr>
            <a:r>
              <a:rPr lang="zh-CN" altLang="en-US" sz="3600" b="1" dirty="0" smtClean="0">
                <a:solidFill>
                  <a:srgbClr val="FF0000"/>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李</a:t>
            </a:r>
            <a:r>
              <a:rPr lang="zh-CN" altLang="en-US" sz="3600" b="1" dirty="0">
                <a:solidFill>
                  <a:srgbClr val="FF0000"/>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玉柱</a:t>
            </a:r>
            <a:endParaRPr lang="en-US" altLang="zh-CN" sz="3600" b="1" dirty="0" smtClean="0">
              <a:solidFill>
                <a:srgbClr val="FF0000"/>
              </a:solidFill>
              <a:effectLst>
                <a:outerShdw blurRad="38100" dist="19050" dir="2700000" algn="tl" rotWithShape="0">
                  <a:schemeClr val="dk1">
                    <a:alpha val="40000"/>
                  </a:schemeClr>
                </a:outerShdw>
              </a:effectLst>
              <a:latin typeface="楷体" panose="02010609060101010101" charset="-122"/>
              <a:ea typeface="楷体" panose="02010609060101010101" charset="-122"/>
            </a:endParaRPr>
          </a:p>
          <a:p>
            <a:pPr algn="ctr">
              <a:lnSpc>
                <a:spcPct val="150000"/>
              </a:lnSpc>
            </a:pPr>
            <a:r>
              <a:rPr lang="zh-CN" altLang="zh-CN" sz="3600" b="1" dirty="0" smtClean="0">
                <a:solidFill>
                  <a:srgbClr val="FF0000"/>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20</a:t>
            </a:r>
            <a:r>
              <a:rPr lang="en-US" sz="3600" b="1" dirty="0" smtClean="0">
                <a:solidFill>
                  <a:srgbClr val="FF0000"/>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22</a:t>
            </a:r>
            <a:r>
              <a:rPr lang="zh-CN" altLang="zh-CN" sz="3600" b="1" dirty="0" smtClean="0">
                <a:solidFill>
                  <a:srgbClr val="FF0000"/>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年</a:t>
            </a:r>
            <a:r>
              <a:rPr lang="en-US" altLang="zh-CN" sz="3600" b="1" dirty="0" smtClean="0">
                <a:solidFill>
                  <a:srgbClr val="FF0000"/>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4</a:t>
            </a:r>
            <a:r>
              <a:rPr lang="zh-CN" altLang="zh-CN" sz="3600" b="1" dirty="0" smtClean="0">
                <a:solidFill>
                  <a:srgbClr val="FF0000"/>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月</a:t>
            </a:r>
            <a:endParaRPr lang="zh-CN" altLang="en-US" sz="3600" b="1" dirty="0">
              <a:solidFill>
                <a:srgbClr val="FF0000"/>
              </a:solidFill>
              <a:effectLst>
                <a:outerShdw blurRad="38100" dist="19050" dir="2700000" algn="tl" rotWithShape="0">
                  <a:schemeClr val="dk1">
                    <a:alpha val="40000"/>
                  </a:schemeClr>
                </a:outerShdw>
              </a:effectLst>
              <a:latin typeface="楷体" panose="02010609060101010101" charset="-122"/>
              <a:ea typeface="楷体" panose="02010609060101010101" charset="-122"/>
            </a:endParaRPr>
          </a:p>
        </p:txBody>
      </p:sp>
      <p:sp>
        <p:nvSpPr>
          <p:cNvPr id="4" name="灯片编号占位符 3"/>
          <p:cNvSpPr>
            <a:spLocks noGrp="1"/>
          </p:cNvSpPr>
          <p:nvPr>
            <p:ph type="sldNum" sz="quarter" idx="12"/>
          </p:nvPr>
        </p:nvSpPr>
        <p:spPr/>
        <p:txBody>
          <a:bodyPr/>
          <a:lstStyle/>
          <a:p>
            <a:fld id="{7D9BB5D0-35E4-459D-AEF3-FE4D7C45CC19}" type="slidenum">
              <a:rPr lang="zh-CN" altLang="en-US" smtClean="0"/>
              <a:pPr/>
              <a:t>1</a:t>
            </a:fld>
            <a:endParaRPr lang="zh-CN"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7D9BB5D0-35E4-459D-AEF3-FE4D7C45CC19}" type="slidenum">
              <a:rPr lang="zh-CN" altLang="en-US" smtClean="0"/>
              <a:pPr/>
              <a:t>10</a:t>
            </a:fld>
            <a:endParaRPr lang="zh-CN" altLang="en-US"/>
          </a:p>
        </p:txBody>
      </p:sp>
      <p:pic>
        <p:nvPicPr>
          <p:cNvPr id="6" name="图片 5" descr="D:\Users\Dell\Documents\Tencent Files\106036131\Image\C2C\]DNYF3JWEIGZ7X{TVVK]S[5.JPG"/>
          <p:cNvPicPr/>
          <p:nvPr/>
        </p:nvPicPr>
        <p:blipFill>
          <a:blip r:embed="rId2">
            <a:extLst>
              <a:ext uri="{28A0092B-C50C-407E-A947-70E740481C1C}">
                <a14:useLocalDpi xmlns:a14="http://schemas.microsoft.com/office/drawing/2010/main" val="0"/>
              </a:ext>
            </a:extLst>
          </a:blip>
          <a:srcRect/>
          <a:stretch>
            <a:fillRect/>
          </a:stretch>
        </p:blipFill>
        <p:spPr bwMode="auto">
          <a:xfrm>
            <a:off x="3000374" y="3352800"/>
            <a:ext cx="6429375" cy="2400300"/>
          </a:xfrm>
          <a:prstGeom prst="rect">
            <a:avLst/>
          </a:prstGeom>
          <a:noFill/>
          <a:ln>
            <a:noFill/>
          </a:ln>
        </p:spPr>
      </p:pic>
      <p:sp>
        <p:nvSpPr>
          <p:cNvPr id="7" name="矩形 6"/>
          <p:cNvSpPr/>
          <p:nvPr/>
        </p:nvSpPr>
        <p:spPr>
          <a:xfrm>
            <a:off x="1228725" y="1833860"/>
            <a:ext cx="9848849" cy="2092881"/>
          </a:xfrm>
          <a:prstGeom prst="rect">
            <a:avLst/>
          </a:prstGeom>
        </p:spPr>
        <p:txBody>
          <a:bodyPr wrap="square">
            <a:spAutoFit/>
          </a:bodyPr>
          <a:lstStyle/>
          <a:p>
            <a:r>
              <a:rPr lang="en-US" altLang="zh-CN" sz="2800" dirty="0" smtClean="0">
                <a:latin typeface="黑体" pitchFamily="49" charset="-122"/>
                <a:ea typeface="黑体" pitchFamily="49" charset="-122"/>
              </a:rPr>
              <a:t>    </a:t>
            </a:r>
            <a:r>
              <a:rPr lang="zh-CN" altLang="zh-CN" sz="2800" dirty="0" smtClean="0">
                <a:latin typeface="黑体" pitchFamily="49" charset="-122"/>
                <a:ea typeface="黑体" pitchFamily="49" charset="-122"/>
              </a:rPr>
              <a:t>如</a:t>
            </a:r>
            <a:r>
              <a:rPr lang="zh-CN" altLang="en-US" sz="2800" dirty="0" smtClean="0">
                <a:latin typeface="黑体" pitchFamily="49" charset="-122"/>
                <a:ea typeface="黑体" pitchFamily="49" charset="-122"/>
              </a:rPr>
              <a:t>在登录中出现如下提示，说明“安徽智慧就业信息系统”</a:t>
            </a:r>
            <a:r>
              <a:rPr lang="zh-CN" altLang="zh-CN" sz="2800" dirty="0" smtClean="0">
                <a:latin typeface="黑体" pitchFamily="49" charset="-122"/>
                <a:ea typeface="黑体" pitchFamily="49" charset="-122"/>
              </a:rPr>
              <a:t>内网</a:t>
            </a:r>
            <a:r>
              <a:rPr lang="zh-CN" altLang="en-US" sz="2800" dirty="0" smtClean="0">
                <a:latin typeface="黑体" pitchFamily="49" charset="-122"/>
                <a:ea typeface="黑体" pitchFamily="49" charset="-122"/>
              </a:rPr>
              <a:t>中，还未登记企业相关信息。可以和县区人社部门</a:t>
            </a:r>
            <a:r>
              <a:rPr lang="zh-CN" altLang="zh-CN" sz="2800" dirty="0" smtClean="0">
                <a:latin typeface="黑体" pitchFamily="49" charset="-122"/>
                <a:ea typeface="黑体" pitchFamily="49" charset="-122"/>
              </a:rPr>
              <a:t>经办人员</a:t>
            </a:r>
            <a:r>
              <a:rPr lang="zh-CN" altLang="en-US" sz="2800" dirty="0" smtClean="0">
                <a:latin typeface="黑体" pitchFamily="49" charset="-122"/>
                <a:ea typeface="黑体" pitchFamily="49" charset="-122"/>
              </a:rPr>
              <a:t>联系，或直接拨打</a:t>
            </a:r>
            <a:r>
              <a:rPr lang="en-US" altLang="zh-CN" sz="2800" dirty="0" smtClean="0">
                <a:latin typeface="黑体" pitchFamily="49" charset="-122"/>
                <a:ea typeface="黑体" pitchFamily="49" charset="-122"/>
              </a:rPr>
              <a:t>0552-2047234</a:t>
            </a:r>
            <a:r>
              <a:rPr lang="zh-CN" altLang="en-US" sz="2800" dirty="0" smtClean="0">
                <a:latin typeface="黑体" pitchFamily="49" charset="-122"/>
                <a:ea typeface="黑体" pitchFamily="49" charset="-122"/>
              </a:rPr>
              <a:t>市就业中心电话，</a:t>
            </a:r>
            <a:r>
              <a:rPr lang="zh-CN" altLang="zh-CN" sz="2800" dirty="0" smtClean="0">
                <a:latin typeface="黑体" pitchFamily="49" charset="-122"/>
                <a:ea typeface="黑体" pitchFamily="49" charset="-122"/>
              </a:rPr>
              <a:t>在内</a:t>
            </a:r>
            <a:r>
              <a:rPr lang="zh-CN" altLang="zh-CN" sz="2800" dirty="0">
                <a:latin typeface="黑体" pitchFamily="49" charset="-122"/>
                <a:ea typeface="黑体" pitchFamily="49" charset="-122"/>
              </a:rPr>
              <a:t>网补完单位基本</a:t>
            </a:r>
            <a:r>
              <a:rPr lang="zh-CN" altLang="zh-CN" sz="2800" dirty="0" smtClean="0">
                <a:latin typeface="黑体" pitchFamily="49" charset="-122"/>
                <a:ea typeface="黑体" pitchFamily="49" charset="-122"/>
              </a:rPr>
              <a:t>信息</a:t>
            </a:r>
            <a:r>
              <a:rPr lang="zh-CN" altLang="en-US" sz="2800" dirty="0" smtClean="0">
                <a:latin typeface="黑体" pitchFamily="49" charset="-122"/>
                <a:ea typeface="黑体" pitchFamily="49" charset="-122"/>
              </a:rPr>
              <a:t>后，即可</a:t>
            </a:r>
            <a:r>
              <a:rPr lang="zh-CN" altLang="zh-CN" sz="2800" dirty="0" smtClean="0">
                <a:latin typeface="黑体" pitchFamily="49" charset="-122"/>
                <a:ea typeface="黑体" pitchFamily="49" charset="-122"/>
              </a:rPr>
              <a:t>通过</a:t>
            </a:r>
            <a:r>
              <a:rPr lang="zh-CN" altLang="zh-CN" sz="2800" dirty="0">
                <a:latin typeface="黑体" pitchFamily="49" charset="-122"/>
                <a:ea typeface="黑体" pitchFamily="49" charset="-122"/>
              </a:rPr>
              <a:t>政务网</a:t>
            </a:r>
            <a:r>
              <a:rPr lang="zh-CN" altLang="zh-CN" sz="2800" dirty="0" smtClean="0">
                <a:latin typeface="黑体" pitchFamily="49" charset="-122"/>
                <a:ea typeface="黑体" pitchFamily="49" charset="-122"/>
              </a:rPr>
              <a:t>账号</a:t>
            </a:r>
            <a:r>
              <a:rPr lang="zh-CN" altLang="en-US" sz="2800" dirty="0" smtClean="0">
                <a:latin typeface="黑体" pitchFamily="49" charset="-122"/>
                <a:ea typeface="黑体" pitchFamily="49" charset="-122"/>
              </a:rPr>
              <a:t>正常</a:t>
            </a:r>
            <a:r>
              <a:rPr lang="zh-CN" altLang="zh-CN" sz="2800" dirty="0" smtClean="0">
                <a:latin typeface="黑体" pitchFamily="49" charset="-122"/>
                <a:ea typeface="黑体" pitchFamily="49" charset="-122"/>
              </a:rPr>
              <a:t>登录</a:t>
            </a:r>
            <a:r>
              <a:rPr lang="zh-CN" altLang="zh-CN" sz="2800" dirty="0">
                <a:latin typeface="黑体" pitchFamily="49" charset="-122"/>
                <a:ea typeface="黑体" pitchFamily="49" charset="-122"/>
              </a:rPr>
              <a:t>。</a:t>
            </a:r>
          </a:p>
          <a:p>
            <a:endParaRPr lang="zh-CN" altLang="en-US" dirty="0">
              <a:latin typeface="黑体" pitchFamily="49" charset="-122"/>
              <a:ea typeface="黑体" pitchFamily="49" charset="-122"/>
            </a:endParaRPr>
          </a:p>
        </p:txBody>
      </p:sp>
      <p:sp>
        <p:nvSpPr>
          <p:cNvPr id="9" name="矩形 8"/>
          <p:cNvSpPr/>
          <p:nvPr/>
        </p:nvSpPr>
        <p:spPr>
          <a:xfrm>
            <a:off x="1228725" y="1176634"/>
            <a:ext cx="1504950" cy="523220"/>
          </a:xfrm>
          <a:prstGeom prst="rect">
            <a:avLst/>
          </a:prstGeom>
        </p:spPr>
        <p:txBody>
          <a:bodyPr wrap="square">
            <a:spAutoFit/>
          </a:bodyPr>
          <a:lstStyle/>
          <a:p>
            <a:r>
              <a:rPr lang="zh-CN" altLang="en-US" sz="2800" dirty="0" smtClean="0">
                <a:solidFill>
                  <a:srgbClr val="FF0000"/>
                </a:solidFill>
                <a:latin typeface="黑体" pitchFamily="49" charset="-122"/>
                <a:ea typeface="黑体" pitchFamily="49" charset="-122"/>
              </a:rPr>
              <a:t>提示：</a:t>
            </a:r>
            <a:endParaRPr lang="zh-CN" altLang="en-US" sz="2800" dirty="0">
              <a:solidFill>
                <a:srgbClr val="FF0000"/>
              </a:solidFill>
              <a:latin typeface="黑体" pitchFamily="49" charset="-122"/>
              <a:ea typeface="黑体" pitchFamily="49" charset="-122"/>
            </a:endParaRPr>
          </a:p>
        </p:txBody>
      </p:sp>
    </p:spTree>
    <p:extLst>
      <p:ext uri="{BB962C8B-B14F-4D97-AF65-F5344CB8AC3E}">
        <p14:creationId xmlns:p14="http://schemas.microsoft.com/office/powerpoint/2010/main" val="4086560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lstStyle/>
          <a:p>
            <a:r>
              <a:rPr lang="en-US" altLang="zh-CN" dirty="0" smtClean="0">
                <a:solidFill>
                  <a:srgbClr val="FF0000"/>
                </a:solidFill>
              </a:rPr>
              <a:t>3</a:t>
            </a:r>
            <a:r>
              <a:rPr lang="zh-CN" altLang="en-US" dirty="0" smtClean="0">
                <a:solidFill>
                  <a:srgbClr val="FF0000"/>
                </a:solidFill>
              </a:rPr>
              <a:t>、经办流程</a:t>
            </a:r>
            <a:r>
              <a:rPr lang="en-US" altLang="zh-CN" dirty="0" smtClean="0">
                <a:solidFill>
                  <a:srgbClr val="FF0000"/>
                </a:solidFill>
              </a:rPr>
              <a:t>2——</a:t>
            </a:r>
            <a:r>
              <a:rPr lang="zh-CN" altLang="en-US" dirty="0" smtClean="0">
                <a:solidFill>
                  <a:srgbClr val="FF0000"/>
                </a:solidFill>
              </a:rPr>
              <a:t>线下方式</a:t>
            </a:r>
            <a:endParaRPr lang="en-US" altLang="zh-CN" dirty="0" smtClean="0">
              <a:solidFill>
                <a:srgbClr val="FF0000"/>
              </a:solidFill>
            </a:endParaRPr>
          </a:p>
          <a:p>
            <a:r>
              <a:rPr lang="zh-CN" altLang="zh-CN" dirty="0" smtClean="0"/>
              <a:t>企业</a:t>
            </a:r>
            <a:r>
              <a:rPr lang="zh-CN" altLang="zh-CN" dirty="0"/>
              <a:t>为招用的高校毕业生缴纳社会保险费期满一年后，携带申报材料提交至企业所在地市、县级人社部门经办机构。经市、县人社部门审核、财政部门复核后，将补贴资金拨付到企业银行账户</a:t>
            </a:r>
            <a:r>
              <a:rPr lang="zh-CN" altLang="zh-CN" dirty="0" smtClean="0"/>
              <a:t>。</a:t>
            </a:r>
            <a:endParaRPr lang="en-US" altLang="zh-CN" dirty="0" smtClean="0"/>
          </a:p>
          <a:p>
            <a:pPr lvl="0" indent="0"/>
            <a:r>
              <a:rPr lang="zh-CN" altLang="en-US" dirty="0">
                <a:solidFill>
                  <a:srgbClr val="C00000"/>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楷体_GB2312" panose="02010609030101010101" pitchFamily="49" charset="-122"/>
              </a:rPr>
              <a:t>经办及咨询方式：</a:t>
            </a:r>
            <a:endParaRPr lang="en-US" altLang="zh-CN" dirty="0">
              <a:solidFill>
                <a:srgbClr val="C00000"/>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楷体_GB2312" panose="02010609030101010101" pitchFamily="49" charset="-122"/>
            </a:endParaRPr>
          </a:p>
          <a:p>
            <a:pPr lvl="0" indent="0"/>
            <a:r>
              <a:rPr lang="zh-CN" altLang="en-US" dirty="0">
                <a:solidFill>
                  <a:srgbClr val="C00000"/>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楷体_GB2312" panose="02010609030101010101" pitchFamily="49" charset="-122"/>
              </a:rPr>
              <a:t>市人社局就业科</a:t>
            </a:r>
            <a:r>
              <a:rPr lang="en-US" altLang="zh-CN" dirty="0">
                <a:solidFill>
                  <a:srgbClr val="C00000"/>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楷体_GB2312" panose="02010609030101010101" pitchFamily="49" charset="-122"/>
              </a:rPr>
              <a:t>:0552-2051699</a:t>
            </a:r>
          </a:p>
          <a:p>
            <a:endParaRPr lang="zh-CN" altLang="en-US" dirty="0"/>
          </a:p>
          <a:p>
            <a:endParaRPr lang="zh-CN" altLang="zh-CN" dirty="0"/>
          </a:p>
          <a:p>
            <a:endParaRPr lang="zh-CN" altLang="en-US" dirty="0"/>
          </a:p>
        </p:txBody>
      </p:sp>
      <p:sp>
        <p:nvSpPr>
          <p:cNvPr id="4" name="灯片编号占位符 3"/>
          <p:cNvSpPr>
            <a:spLocks noGrp="1"/>
          </p:cNvSpPr>
          <p:nvPr>
            <p:ph type="sldNum" sz="quarter" idx="12"/>
          </p:nvPr>
        </p:nvSpPr>
        <p:spPr/>
        <p:txBody>
          <a:bodyPr/>
          <a:lstStyle/>
          <a:p>
            <a:fld id="{7D9BB5D0-35E4-459D-AEF3-FE4D7C45CC19}" type="slidenum">
              <a:rPr lang="zh-CN" altLang="en-US" smtClean="0"/>
              <a:pPr/>
              <a:t>11</a:t>
            </a:fld>
            <a:endParaRPr lang="zh-CN" altLang="en-US"/>
          </a:p>
        </p:txBody>
      </p:sp>
    </p:spTree>
    <p:extLst>
      <p:ext uri="{BB962C8B-B14F-4D97-AF65-F5344CB8AC3E}">
        <p14:creationId xmlns:p14="http://schemas.microsoft.com/office/powerpoint/2010/main" val="12677546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rgbClr val="FF0000"/>
                </a:solidFill>
              </a:rPr>
              <a:t>（二）中小微企业吸纳高校毕业生一次性就业补贴</a:t>
            </a:r>
            <a:endParaRPr lang="zh-CN" altLang="en-US" dirty="0">
              <a:solidFill>
                <a:srgbClr val="FF0000"/>
              </a:solidFill>
            </a:endParaRPr>
          </a:p>
        </p:txBody>
      </p:sp>
      <p:sp>
        <p:nvSpPr>
          <p:cNvPr id="3" name="内容占位符 2"/>
          <p:cNvSpPr>
            <a:spLocks noGrp="1"/>
          </p:cNvSpPr>
          <p:nvPr>
            <p:ph idx="1"/>
          </p:nvPr>
        </p:nvSpPr>
        <p:spPr/>
        <p:txBody>
          <a:bodyPr/>
          <a:lstStyle/>
          <a:p>
            <a:r>
              <a:rPr lang="zh-CN" altLang="zh-CN" dirty="0"/>
              <a:t>对中小微企业新招用应届高校毕业生并签订</a:t>
            </a:r>
            <a:r>
              <a:rPr lang="en-US" altLang="zh-CN" dirty="0"/>
              <a:t>1</a:t>
            </a:r>
            <a:r>
              <a:rPr lang="zh-CN" altLang="zh-CN" dirty="0"/>
              <a:t>年以上劳动合同、稳定用工</a:t>
            </a:r>
            <a:r>
              <a:rPr lang="en-US" altLang="zh-CN" dirty="0"/>
              <a:t>6</a:t>
            </a:r>
            <a:r>
              <a:rPr lang="zh-CN" altLang="zh-CN" dirty="0"/>
              <a:t>个月以上、按规定缴纳社会保险费的，按照</a:t>
            </a:r>
            <a:r>
              <a:rPr lang="en-US" altLang="zh-CN" dirty="0"/>
              <a:t>1000</a:t>
            </a:r>
            <a:r>
              <a:rPr lang="zh-CN" altLang="zh-CN" dirty="0"/>
              <a:t>元</a:t>
            </a:r>
            <a:r>
              <a:rPr lang="en-US" altLang="zh-CN" dirty="0"/>
              <a:t>/</a:t>
            </a:r>
            <a:r>
              <a:rPr lang="zh-CN" altLang="zh-CN" dirty="0"/>
              <a:t>人标准给予一次性吸纳就业</a:t>
            </a:r>
            <a:r>
              <a:rPr lang="zh-CN" altLang="zh-CN" dirty="0" smtClean="0"/>
              <a:t>补贴</a:t>
            </a:r>
            <a:r>
              <a:rPr lang="zh-CN" altLang="en-US" dirty="0" smtClean="0"/>
              <a:t>。</a:t>
            </a:r>
            <a:endParaRPr lang="en-US" altLang="zh-CN" dirty="0" smtClean="0"/>
          </a:p>
          <a:p>
            <a:endParaRPr lang="en-US" altLang="zh-CN" dirty="0" smtClean="0"/>
          </a:p>
          <a:p>
            <a:r>
              <a:rPr lang="en-US" altLang="zh-CN" dirty="0" smtClean="0">
                <a:solidFill>
                  <a:srgbClr val="FF0000"/>
                </a:solidFill>
              </a:rPr>
              <a:t>1</a:t>
            </a:r>
            <a:r>
              <a:rPr lang="zh-CN" altLang="en-US" dirty="0" smtClean="0">
                <a:solidFill>
                  <a:srgbClr val="FF0000"/>
                </a:solidFill>
              </a:rPr>
              <a:t>、申报方式</a:t>
            </a:r>
            <a:r>
              <a:rPr lang="zh-CN" altLang="en-US" dirty="0">
                <a:solidFill>
                  <a:srgbClr val="FF0000"/>
                </a:solidFill>
              </a:rPr>
              <a:t>：通过系统数据</a:t>
            </a:r>
            <a:r>
              <a:rPr lang="zh-CN" altLang="en-US" dirty="0" smtClean="0">
                <a:solidFill>
                  <a:srgbClr val="FF0000"/>
                </a:solidFill>
              </a:rPr>
              <a:t>匹配，“免报直发”。</a:t>
            </a:r>
            <a:endParaRPr lang="en-US" altLang="zh-CN" dirty="0" smtClean="0">
              <a:solidFill>
                <a:srgbClr val="FF0000"/>
              </a:solidFill>
            </a:endParaRPr>
          </a:p>
          <a:p>
            <a:pPr lvl="0" indent="0"/>
            <a:r>
              <a:rPr lang="zh-CN" altLang="en-US" dirty="0">
                <a:solidFill>
                  <a:srgbClr val="C00000"/>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楷体_GB2312" panose="02010609030101010101" pitchFamily="49" charset="-122"/>
              </a:rPr>
              <a:t>经办及咨询方式：</a:t>
            </a:r>
            <a:endParaRPr lang="en-US" altLang="zh-CN" dirty="0">
              <a:solidFill>
                <a:srgbClr val="C00000"/>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楷体_GB2312" panose="02010609030101010101" pitchFamily="49" charset="-122"/>
            </a:endParaRPr>
          </a:p>
          <a:p>
            <a:pPr lvl="0" indent="0"/>
            <a:r>
              <a:rPr lang="zh-CN" altLang="en-US" dirty="0">
                <a:solidFill>
                  <a:srgbClr val="C00000"/>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楷体_GB2312" panose="02010609030101010101" pitchFamily="49" charset="-122"/>
              </a:rPr>
              <a:t>市人社局就业科</a:t>
            </a:r>
            <a:r>
              <a:rPr lang="en-US" altLang="zh-CN" dirty="0">
                <a:solidFill>
                  <a:srgbClr val="C00000"/>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楷体_GB2312" panose="02010609030101010101" pitchFamily="49" charset="-122"/>
              </a:rPr>
              <a:t>:0552-2051699</a:t>
            </a:r>
          </a:p>
          <a:p>
            <a:endParaRPr lang="zh-CN" altLang="en-US" dirty="0"/>
          </a:p>
        </p:txBody>
      </p:sp>
      <p:sp>
        <p:nvSpPr>
          <p:cNvPr id="4" name="灯片编号占位符 3"/>
          <p:cNvSpPr>
            <a:spLocks noGrp="1"/>
          </p:cNvSpPr>
          <p:nvPr>
            <p:ph type="sldNum" sz="quarter" idx="12"/>
          </p:nvPr>
        </p:nvSpPr>
        <p:spPr/>
        <p:txBody>
          <a:bodyPr/>
          <a:lstStyle/>
          <a:p>
            <a:fld id="{7D9BB5D0-35E4-459D-AEF3-FE4D7C45CC19}" type="slidenum">
              <a:rPr lang="zh-CN" altLang="en-US" smtClean="0"/>
              <a:pPr/>
              <a:t>12</a:t>
            </a:fld>
            <a:endParaRPr lang="zh-CN" altLang="en-US"/>
          </a:p>
        </p:txBody>
      </p:sp>
    </p:spTree>
    <p:extLst>
      <p:ext uri="{BB962C8B-B14F-4D97-AF65-F5344CB8AC3E}">
        <p14:creationId xmlns:p14="http://schemas.microsoft.com/office/powerpoint/2010/main" val="24885980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a:xfrm>
            <a:off x="609600" y="1174750"/>
            <a:ext cx="10972800" cy="2863850"/>
          </a:xfrm>
        </p:spPr>
        <p:txBody>
          <a:bodyPr/>
          <a:lstStyle/>
          <a:p>
            <a:r>
              <a:rPr lang="en-US" altLang="zh-CN" dirty="0" smtClean="0">
                <a:solidFill>
                  <a:srgbClr val="FF0000"/>
                </a:solidFill>
              </a:rPr>
              <a:t>2</a:t>
            </a:r>
            <a:r>
              <a:rPr lang="zh-CN" altLang="en-US" dirty="0" smtClean="0">
                <a:solidFill>
                  <a:srgbClr val="FF0000"/>
                </a:solidFill>
              </a:rPr>
              <a:t>、申报方式</a:t>
            </a:r>
            <a:r>
              <a:rPr lang="en-US" altLang="zh-CN" dirty="0" smtClean="0">
                <a:solidFill>
                  <a:srgbClr val="FF0000"/>
                </a:solidFill>
              </a:rPr>
              <a:t>——</a:t>
            </a:r>
            <a:r>
              <a:rPr lang="zh-CN" altLang="en-US" dirty="0" smtClean="0">
                <a:solidFill>
                  <a:srgbClr val="FF0000"/>
                </a:solidFill>
              </a:rPr>
              <a:t>线上自主申报</a:t>
            </a:r>
            <a:endParaRPr lang="en-US" altLang="zh-CN" dirty="0" smtClean="0">
              <a:solidFill>
                <a:srgbClr val="FF0000"/>
              </a:solidFill>
            </a:endParaRPr>
          </a:p>
          <a:p>
            <a:r>
              <a:rPr lang="zh-CN" altLang="zh-CN" dirty="0"/>
              <a:t>以企业账号登录安徽省阳光就业网上服务大厅</a:t>
            </a:r>
            <a:r>
              <a:rPr lang="en-US" altLang="zh-CN" dirty="0"/>
              <a:t>(http://ygjy.ah.gov.cn/) </a:t>
            </a:r>
            <a:r>
              <a:rPr lang="zh-CN" altLang="en-US" dirty="0" smtClean="0"/>
              <a:t>，</a:t>
            </a:r>
            <a:r>
              <a:rPr lang="zh-CN" altLang="zh-CN" dirty="0"/>
              <a:t>找到一次性吸纳就业补贴</a:t>
            </a:r>
            <a:r>
              <a:rPr lang="zh-CN" altLang="zh-CN" dirty="0" smtClean="0"/>
              <a:t>模块</a:t>
            </a:r>
            <a:r>
              <a:rPr lang="zh-CN" altLang="en-US" dirty="0" smtClean="0"/>
              <a:t>，按要求填写信息和上传资料后，提交到企业所属地县区人社部门</a:t>
            </a:r>
            <a:r>
              <a:rPr lang="zh-CN" altLang="zh-CN" dirty="0" smtClean="0"/>
              <a:t>。 </a:t>
            </a:r>
            <a:endParaRPr lang="en-US" altLang="zh-CN" dirty="0" smtClean="0"/>
          </a:p>
          <a:p>
            <a:pPr lvl="0" indent="0"/>
            <a:r>
              <a:rPr lang="zh-CN" altLang="en-US" dirty="0">
                <a:solidFill>
                  <a:srgbClr val="C00000"/>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楷体_GB2312" panose="02010609030101010101" pitchFamily="49" charset="-122"/>
              </a:rPr>
              <a:t>经办及咨询方式：</a:t>
            </a:r>
            <a:endParaRPr lang="en-US" altLang="zh-CN" dirty="0">
              <a:solidFill>
                <a:srgbClr val="C00000"/>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楷体_GB2312" panose="02010609030101010101" pitchFamily="49" charset="-122"/>
            </a:endParaRPr>
          </a:p>
          <a:p>
            <a:pPr lvl="0" indent="0"/>
            <a:r>
              <a:rPr lang="zh-CN" altLang="en-US" dirty="0">
                <a:solidFill>
                  <a:srgbClr val="C00000"/>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楷体_GB2312" panose="02010609030101010101" pitchFamily="49" charset="-122"/>
              </a:rPr>
              <a:t>市人社局就业科</a:t>
            </a:r>
            <a:r>
              <a:rPr lang="en-US" altLang="zh-CN" dirty="0">
                <a:solidFill>
                  <a:srgbClr val="C00000"/>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楷体_GB2312" panose="02010609030101010101" pitchFamily="49" charset="-122"/>
              </a:rPr>
              <a:t>:</a:t>
            </a:r>
            <a:r>
              <a:rPr lang="en-US" altLang="zh-CN" dirty="0" smtClean="0">
                <a:solidFill>
                  <a:srgbClr val="C00000"/>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楷体_GB2312" panose="02010609030101010101" pitchFamily="49" charset="-122"/>
              </a:rPr>
              <a:t>0552-2051699</a:t>
            </a:r>
            <a:endParaRPr lang="zh-CN" altLang="en-US" dirty="0"/>
          </a:p>
        </p:txBody>
      </p:sp>
      <p:sp>
        <p:nvSpPr>
          <p:cNvPr id="4" name="灯片编号占位符 3"/>
          <p:cNvSpPr>
            <a:spLocks noGrp="1"/>
          </p:cNvSpPr>
          <p:nvPr>
            <p:ph type="sldNum" sz="quarter" idx="12"/>
          </p:nvPr>
        </p:nvSpPr>
        <p:spPr/>
        <p:txBody>
          <a:bodyPr/>
          <a:lstStyle/>
          <a:p>
            <a:fld id="{7D9BB5D0-35E4-459D-AEF3-FE4D7C45CC19}" type="slidenum">
              <a:rPr lang="zh-CN" altLang="en-US" smtClean="0"/>
              <a:pPr/>
              <a:t>13</a:t>
            </a:fld>
            <a:endParaRPr lang="zh-CN" altLang="en-US"/>
          </a:p>
        </p:txBody>
      </p:sp>
      <p:pic>
        <p:nvPicPr>
          <p:cNvPr id="6" name="图片 5"/>
          <p:cNvPicPr/>
          <p:nvPr/>
        </p:nvPicPr>
        <p:blipFill rotWithShape="1">
          <a:blip r:embed="rId2"/>
          <a:srcRect l="-1008" t="-7102" r="8537" b="31675"/>
          <a:stretch/>
        </p:blipFill>
        <p:spPr>
          <a:xfrm>
            <a:off x="421937" y="783964"/>
            <a:ext cx="10704685" cy="4719527"/>
          </a:xfrm>
          <a:prstGeom prst="rect">
            <a:avLst/>
          </a:prstGeom>
          <a:noFill/>
          <a:ln>
            <a:noFill/>
          </a:ln>
        </p:spPr>
      </p:pic>
      <p:pic>
        <p:nvPicPr>
          <p:cNvPr id="7" name="图片 6"/>
          <p:cNvPicPr/>
          <p:nvPr/>
        </p:nvPicPr>
        <p:blipFill>
          <a:blip r:embed="rId3"/>
          <a:stretch>
            <a:fillRect/>
          </a:stretch>
        </p:blipFill>
        <p:spPr>
          <a:xfrm>
            <a:off x="421937" y="1229015"/>
            <a:ext cx="10613318" cy="4274476"/>
          </a:xfrm>
          <a:prstGeom prst="rect">
            <a:avLst/>
          </a:prstGeom>
          <a:noFill/>
          <a:ln>
            <a:noFill/>
          </a:ln>
        </p:spPr>
      </p:pic>
    </p:spTree>
    <p:extLst>
      <p:ext uri="{BB962C8B-B14F-4D97-AF65-F5344CB8AC3E}">
        <p14:creationId xmlns:p14="http://schemas.microsoft.com/office/powerpoint/2010/main" val="2654905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800" dirty="0" smtClean="0">
                <a:solidFill>
                  <a:srgbClr val="FF0000"/>
                </a:solidFill>
              </a:rPr>
              <a:t>（三）对到小微企业就业的高校毕业生给予一次性就业补贴</a:t>
            </a:r>
            <a:endParaRPr lang="zh-CN" altLang="en-US" sz="2800" dirty="0">
              <a:solidFill>
                <a:srgbClr val="FF0000"/>
              </a:solidFill>
            </a:endParaRPr>
          </a:p>
        </p:txBody>
      </p:sp>
      <p:sp>
        <p:nvSpPr>
          <p:cNvPr id="3" name="内容占位符 2"/>
          <p:cNvSpPr>
            <a:spLocks noGrp="1"/>
          </p:cNvSpPr>
          <p:nvPr>
            <p:ph idx="1"/>
          </p:nvPr>
        </p:nvSpPr>
        <p:spPr/>
        <p:txBody>
          <a:bodyPr/>
          <a:lstStyle/>
          <a:p>
            <a:r>
              <a:rPr lang="en-US" altLang="zh-CN" b="1" dirty="0"/>
              <a:t>1</a:t>
            </a:r>
            <a:r>
              <a:rPr lang="zh-CN" altLang="zh-CN" b="1" dirty="0"/>
              <a:t>、政策内容</a:t>
            </a:r>
            <a:endParaRPr lang="zh-CN" altLang="zh-CN" dirty="0"/>
          </a:p>
          <a:p>
            <a:r>
              <a:rPr lang="zh-CN" altLang="zh-CN" dirty="0"/>
              <a:t>毕业年度高校毕业生与小微企业签订</a:t>
            </a:r>
            <a:r>
              <a:rPr lang="en-US" altLang="zh-CN" dirty="0"/>
              <a:t>6</a:t>
            </a:r>
            <a:r>
              <a:rPr lang="zh-CN" altLang="zh-CN" dirty="0"/>
              <a:t>个月以上劳动合同，并依法缴纳社会保险费的，由就业补助资金给予高校毕业生每人</a:t>
            </a:r>
            <a:r>
              <a:rPr lang="en-US" altLang="zh-CN" dirty="0"/>
              <a:t>3000</a:t>
            </a:r>
            <a:r>
              <a:rPr lang="zh-CN" altLang="zh-CN" dirty="0"/>
              <a:t>元的一次性就业补贴。</a:t>
            </a:r>
          </a:p>
          <a:p>
            <a:r>
              <a:rPr lang="en-US" altLang="zh-CN" b="1" dirty="0"/>
              <a:t>2</a:t>
            </a:r>
            <a:r>
              <a:rPr lang="zh-CN" altLang="zh-CN" b="1" dirty="0"/>
              <a:t>、申报材料</a:t>
            </a:r>
            <a:endParaRPr lang="zh-CN" altLang="zh-CN" dirty="0"/>
          </a:p>
          <a:p>
            <a:r>
              <a:rPr lang="zh-CN" altLang="zh-CN" dirty="0"/>
              <a:t>（</a:t>
            </a:r>
            <a:r>
              <a:rPr lang="en-US" altLang="zh-CN" dirty="0"/>
              <a:t>1</a:t>
            </a:r>
            <a:r>
              <a:rPr lang="zh-CN" altLang="zh-CN" dirty="0"/>
              <a:t>）《蚌埠市高校毕业生一次性就业补贴申报表》</a:t>
            </a:r>
            <a:r>
              <a:rPr lang="en-US" altLang="zh-CN" dirty="0"/>
              <a:t>;</a:t>
            </a:r>
            <a:endParaRPr lang="zh-CN" altLang="zh-CN" dirty="0"/>
          </a:p>
          <a:p>
            <a:r>
              <a:rPr lang="zh-CN" altLang="zh-CN" dirty="0"/>
              <a:t>（</a:t>
            </a:r>
            <a:r>
              <a:rPr lang="en-US" altLang="zh-CN" dirty="0"/>
              <a:t>2</a:t>
            </a:r>
            <a:r>
              <a:rPr lang="zh-CN" altLang="zh-CN" dirty="0"/>
              <a:t>）高校毕业生毕业证；</a:t>
            </a:r>
          </a:p>
          <a:p>
            <a:r>
              <a:rPr lang="zh-CN" altLang="zh-CN" dirty="0"/>
              <a:t>（</a:t>
            </a:r>
            <a:r>
              <a:rPr lang="en-US" altLang="zh-CN" dirty="0"/>
              <a:t>3</a:t>
            </a:r>
            <a:r>
              <a:rPr lang="zh-CN" altLang="zh-CN" dirty="0"/>
              <a:t>）劳动合同和参加社会保险证明内部系统核验（无须提供）。</a:t>
            </a:r>
          </a:p>
          <a:p>
            <a:endParaRPr lang="zh-CN" altLang="en-US" dirty="0">
              <a:solidFill>
                <a:srgbClr val="FF0000"/>
              </a:solidFill>
            </a:endParaRPr>
          </a:p>
        </p:txBody>
      </p:sp>
      <p:sp>
        <p:nvSpPr>
          <p:cNvPr id="4" name="灯片编号占位符 3"/>
          <p:cNvSpPr>
            <a:spLocks noGrp="1"/>
          </p:cNvSpPr>
          <p:nvPr>
            <p:ph type="sldNum" sz="quarter" idx="12"/>
          </p:nvPr>
        </p:nvSpPr>
        <p:spPr/>
        <p:txBody>
          <a:bodyPr/>
          <a:lstStyle/>
          <a:p>
            <a:fld id="{7D9BB5D0-35E4-459D-AEF3-FE4D7C45CC19}" type="slidenum">
              <a:rPr lang="zh-CN" altLang="en-US" smtClean="0"/>
              <a:pPr/>
              <a:t>14</a:t>
            </a:fld>
            <a:endParaRPr lang="zh-CN" altLang="en-US"/>
          </a:p>
        </p:txBody>
      </p:sp>
    </p:spTree>
    <p:extLst>
      <p:ext uri="{BB962C8B-B14F-4D97-AF65-F5344CB8AC3E}">
        <p14:creationId xmlns:p14="http://schemas.microsoft.com/office/powerpoint/2010/main" val="19146520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b="1" dirty="0"/>
              <a:t>3</a:t>
            </a:r>
            <a:r>
              <a:rPr lang="zh-CN" altLang="zh-CN" b="1" dirty="0"/>
              <a:t>、经办流程</a:t>
            </a:r>
            <a:endParaRPr lang="zh-CN" altLang="zh-CN" dirty="0"/>
          </a:p>
          <a:p>
            <a:r>
              <a:rPr lang="zh-CN" altLang="zh-CN" dirty="0"/>
              <a:t>（</a:t>
            </a:r>
            <a:r>
              <a:rPr lang="en-US" altLang="zh-CN" dirty="0"/>
              <a:t>1</a:t>
            </a:r>
            <a:r>
              <a:rPr lang="zh-CN" altLang="zh-CN" dirty="0"/>
              <a:t>）申请人以个人账号登录“安徽省阳光就业网上服务大厅”（</a:t>
            </a:r>
            <a:r>
              <a:rPr lang="en-US" altLang="zh-CN" dirty="0">
                <a:hlinkClick r:id="rId2"/>
              </a:rPr>
              <a:t>http://ygjy.ah.gov.cn/</a:t>
            </a:r>
            <a:r>
              <a:rPr lang="zh-CN" altLang="zh-CN" dirty="0"/>
              <a:t>），进入</a:t>
            </a:r>
            <a:r>
              <a:rPr lang="en-US" altLang="zh-CN" dirty="0"/>
              <a:t>[</a:t>
            </a:r>
            <a:r>
              <a:rPr lang="zh-CN" altLang="zh-CN" dirty="0"/>
              <a:t>个人中心</a:t>
            </a:r>
            <a:r>
              <a:rPr lang="en-US" altLang="zh-CN" dirty="0"/>
              <a:t>]-[</a:t>
            </a:r>
            <a:r>
              <a:rPr lang="zh-CN" altLang="zh-CN" dirty="0"/>
              <a:t>一次性就业补贴申请</a:t>
            </a:r>
            <a:r>
              <a:rPr lang="en-US" altLang="zh-CN" dirty="0"/>
              <a:t>]</a:t>
            </a:r>
            <a:r>
              <a:rPr lang="zh-CN" altLang="zh-CN" dirty="0"/>
              <a:t>模块，按要求如实填报相关信息，提交至市、县公共就业和人才服务机构；</a:t>
            </a:r>
          </a:p>
          <a:p>
            <a:r>
              <a:rPr lang="zh-CN" altLang="zh-CN" dirty="0"/>
              <a:t>（</a:t>
            </a:r>
            <a:r>
              <a:rPr lang="en-US" altLang="zh-CN" dirty="0"/>
              <a:t>2</a:t>
            </a:r>
            <a:r>
              <a:rPr lang="zh-CN" altLang="zh-CN" dirty="0"/>
              <a:t>）经办人员对网上提交的申请进行预审通过后，申请人提交纸质材料至市、县人社部门经办机构。申报材料不齐全的，一次性告之需补齐的</a:t>
            </a:r>
            <a:r>
              <a:rPr lang="zh-CN" altLang="zh-CN" dirty="0" smtClean="0"/>
              <a:t>材料</a:t>
            </a:r>
            <a:endParaRPr lang="zh-CN" altLang="en-US" dirty="0"/>
          </a:p>
        </p:txBody>
      </p:sp>
      <p:sp>
        <p:nvSpPr>
          <p:cNvPr id="4" name="灯片编号占位符 3"/>
          <p:cNvSpPr>
            <a:spLocks noGrp="1"/>
          </p:cNvSpPr>
          <p:nvPr>
            <p:ph type="sldNum" sz="quarter" idx="12"/>
          </p:nvPr>
        </p:nvSpPr>
        <p:spPr/>
        <p:txBody>
          <a:bodyPr/>
          <a:lstStyle/>
          <a:p>
            <a:fld id="{7D9BB5D0-35E4-459D-AEF3-FE4D7C45CC19}" type="slidenum">
              <a:rPr lang="zh-CN" altLang="en-US" smtClean="0"/>
              <a:pPr/>
              <a:t>15</a:t>
            </a:fld>
            <a:endParaRPr lang="zh-CN" altLang="en-US"/>
          </a:p>
        </p:txBody>
      </p:sp>
    </p:spTree>
    <p:extLst>
      <p:ext uri="{BB962C8B-B14F-4D97-AF65-F5344CB8AC3E}">
        <p14:creationId xmlns:p14="http://schemas.microsoft.com/office/powerpoint/2010/main" val="3969659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b="1" dirty="0"/>
              <a:t>经办及咨询方式</a:t>
            </a:r>
            <a:endParaRPr lang="zh-CN" altLang="zh-CN" dirty="0"/>
          </a:p>
          <a:p>
            <a:r>
              <a:rPr lang="zh-CN" altLang="zh-CN" dirty="0"/>
              <a:t>市失业保险和就业管理服务中心</a:t>
            </a:r>
            <a:r>
              <a:rPr lang="en-US" altLang="zh-CN" dirty="0"/>
              <a:t>:0552-2047234</a:t>
            </a:r>
            <a:endParaRPr lang="zh-CN" altLang="zh-CN" dirty="0"/>
          </a:p>
          <a:p>
            <a:r>
              <a:rPr lang="zh-CN" altLang="zh-CN" dirty="0"/>
              <a:t>怀远县公共就业（人才）服务中心</a:t>
            </a:r>
            <a:r>
              <a:rPr lang="en-US" altLang="zh-CN" dirty="0"/>
              <a:t>:0552-8858080</a:t>
            </a:r>
            <a:endParaRPr lang="zh-CN" altLang="zh-CN" dirty="0"/>
          </a:p>
          <a:p>
            <a:r>
              <a:rPr lang="zh-CN" altLang="zh-CN" dirty="0"/>
              <a:t>五河县公共就业和人才服务中心</a:t>
            </a:r>
            <a:r>
              <a:rPr lang="en-US" altLang="zh-CN" dirty="0"/>
              <a:t>:0552-5031670</a:t>
            </a:r>
            <a:endParaRPr lang="zh-CN" altLang="zh-CN" dirty="0"/>
          </a:p>
          <a:p>
            <a:r>
              <a:rPr lang="zh-CN" altLang="zh-CN" dirty="0"/>
              <a:t>固镇县公共就业和人才服务中心</a:t>
            </a:r>
            <a:r>
              <a:rPr lang="en-US" altLang="zh-CN" dirty="0"/>
              <a:t>:0552-6052618/2126035</a:t>
            </a:r>
            <a:endParaRPr lang="zh-CN" altLang="zh-CN" dirty="0"/>
          </a:p>
          <a:p>
            <a:r>
              <a:rPr lang="en-US" altLang="zh-CN" b="1" dirty="0"/>
              <a:t> </a:t>
            </a:r>
            <a:endParaRPr lang="zh-CN" altLang="zh-CN" dirty="0"/>
          </a:p>
          <a:p>
            <a:endParaRPr lang="zh-CN" altLang="en-US" dirty="0"/>
          </a:p>
        </p:txBody>
      </p:sp>
      <p:sp>
        <p:nvSpPr>
          <p:cNvPr id="4" name="灯片编号占位符 3"/>
          <p:cNvSpPr>
            <a:spLocks noGrp="1"/>
          </p:cNvSpPr>
          <p:nvPr>
            <p:ph type="sldNum" sz="quarter" idx="12"/>
          </p:nvPr>
        </p:nvSpPr>
        <p:spPr/>
        <p:txBody>
          <a:bodyPr/>
          <a:lstStyle/>
          <a:p>
            <a:fld id="{7D9BB5D0-35E4-459D-AEF3-FE4D7C45CC19}" type="slidenum">
              <a:rPr lang="zh-CN" altLang="en-US" smtClean="0"/>
              <a:pPr/>
              <a:t>16</a:t>
            </a:fld>
            <a:endParaRPr lang="zh-CN" altLang="en-US"/>
          </a:p>
        </p:txBody>
      </p:sp>
    </p:spTree>
    <p:extLst>
      <p:ext uri="{BB962C8B-B14F-4D97-AF65-F5344CB8AC3E}">
        <p14:creationId xmlns:p14="http://schemas.microsoft.com/office/powerpoint/2010/main" val="30097764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5" name="图片 6" descr="9_YVH}KJV7_H@K$MPT68V4E"/>
          <p:cNvPicPr>
            <a:picLocks noChangeAspect="1"/>
          </p:cNvPicPr>
          <p:nvPr/>
        </p:nvPicPr>
        <p:blipFill>
          <a:blip r:embed="rId2"/>
          <a:srcRect/>
          <a:stretch>
            <a:fillRect/>
          </a:stretch>
        </p:blipFill>
        <p:spPr bwMode="auto">
          <a:xfrm>
            <a:off x="1536700" y="2011363"/>
            <a:ext cx="8913813" cy="3478212"/>
          </a:xfrm>
          <a:prstGeom prst="rect">
            <a:avLst/>
          </a:prstGeom>
          <a:noFill/>
          <a:ln w="9525">
            <a:noFill/>
            <a:miter lim="800000"/>
            <a:headEnd/>
            <a:tailEnd/>
          </a:ln>
        </p:spPr>
      </p:pic>
      <p:grpSp>
        <p:nvGrpSpPr>
          <p:cNvPr id="141" name="组合 8"/>
          <p:cNvGrpSpPr/>
          <p:nvPr/>
        </p:nvGrpSpPr>
        <p:grpSpPr>
          <a:xfrm>
            <a:off x="2691042" y="3428382"/>
            <a:ext cx="821450" cy="654310"/>
            <a:chOff x="5993811" y="1234452"/>
            <a:chExt cx="821450" cy="654310"/>
          </a:xfrm>
          <a:solidFill>
            <a:srgbClr val="C00000"/>
          </a:solidFill>
        </p:grpSpPr>
        <p:sp>
          <p:nvSpPr>
            <p:cNvPr id="1048652" name="圆角矩形 9"/>
            <p:cNvSpPr/>
            <p:nvPr/>
          </p:nvSpPr>
          <p:spPr>
            <a:xfrm>
              <a:off x="6175941" y="1249442"/>
              <a:ext cx="639320" cy="639320"/>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zh-CN" altLang="en-US">
                <a:solidFill>
                  <a:schemeClr val="bg2"/>
                </a:solidFill>
              </a:endParaRPr>
            </a:p>
          </p:txBody>
        </p:sp>
        <p:sp>
          <p:nvSpPr>
            <p:cNvPr id="1048653" name="文本框 10"/>
            <p:cNvSpPr txBox="1"/>
            <p:nvPr/>
          </p:nvSpPr>
          <p:spPr>
            <a:xfrm>
              <a:off x="5993811" y="1234452"/>
              <a:ext cx="764953" cy="584775"/>
            </a:xfrm>
            <a:prstGeom prst="rect">
              <a:avLst/>
            </a:prstGeom>
            <a:grpFill/>
            <a:effectLst/>
          </p:spPr>
          <p:txBody>
            <a:bodyPr wrap="none">
              <a:spAutoFit/>
            </a:bodyPr>
            <a:lstStyle/>
            <a:p>
              <a:pPr fontAlgn="auto">
                <a:spcBef>
                  <a:spcPts val="0"/>
                </a:spcBef>
                <a:spcAft>
                  <a:spcPts val="0"/>
                </a:spcAft>
              </a:pPr>
              <a:r>
                <a:rPr lang="en-US" altLang="zh-CN" sz="3200" b="1" dirty="0">
                  <a:solidFill>
                    <a:schemeClr val="bg2"/>
                  </a:solidFill>
                  <a:latin typeface="+mn-lt"/>
                  <a:ea typeface="+mn-ea"/>
                </a:rPr>
                <a:t> </a:t>
              </a:r>
              <a:r>
                <a:rPr lang="zh-CN" altLang="en-US" sz="2800" b="1" dirty="0">
                  <a:solidFill>
                    <a:schemeClr val="bg1"/>
                  </a:solidFill>
                  <a:latin typeface="微软雅黑" panose="020B0503020204020204" charset="-122"/>
                  <a:ea typeface="微软雅黑" panose="020B0503020204020204" charset="-122"/>
                </a:rPr>
                <a:t> </a:t>
              </a:r>
              <a:r>
                <a:rPr lang="zh-CN" altLang="en-US" sz="2800" b="1" dirty="0" smtClean="0">
                  <a:solidFill>
                    <a:schemeClr val="bg1"/>
                  </a:solidFill>
                  <a:latin typeface="微软雅黑" panose="020B0503020204020204" charset="-122"/>
                  <a:ea typeface="微软雅黑" panose="020B0503020204020204" charset="-122"/>
                </a:rPr>
                <a:t>二</a:t>
              </a:r>
              <a:endParaRPr lang="zh-CN" altLang="en-US" sz="3600" dirty="0">
                <a:solidFill>
                  <a:schemeClr val="bg2"/>
                </a:solidFill>
                <a:latin typeface="黑体" panose="02010600030101010101" charset="-122"/>
                <a:ea typeface="黑体" panose="02010600030101010101" charset="-122"/>
              </a:endParaRPr>
            </a:p>
          </p:txBody>
        </p:sp>
      </p:grpSp>
      <p:sp>
        <p:nvSpPr>
          <p:cNvPr id="1048654" name="文本框 32"/>
          <p:cNvSpPr txBox="1">
            <a:spLocks noChangeArrowheads="1"/>
          </p:cNvSpPr>
          <p:nvPr/>
        </p:nvSpPr>
        <p:spPr bwMode="auto">
          <a:xfrm>
            <a:off x="3749041" y="3429000"/>
            <a:ext cx="6427152" cy="523220"/>
          </a:xfrm>
          <a:prstGeom prst="rect">
            <a:avLst/>
          </a:prstGeom>
          <a:noFill/>
          <a:ln w="9525">
            <a:noFill/>
            <a:miter lim="800000"/>
          </a:ln>
        </p:spPr>
        <p:txBody>
          <a:bodyPr wrap="square">
            <a:spAutoFit/>
          </a:bodyPr>
          <a:lstStyle/>
          <a:p>
            <a:pPr algn="ctr"/>
            <a:r>
              <a:rPr lang="zh-CN" altLang="en-US" sz="2800" b="1" dirty="0">
                <a:solidFill>
                  <a:schemeClr val="bg1"/>
                </a:solidFill>
                <a:latin typeface="微软雅黑" panose="020B0503020204020204" charset="-122"/>
                <a:ea typeface="微软雅黑" panose="020B0503020204020204" charset="-122"/>
                <a:sym typeface="+mn-ea"/>
              </a:rPr>
              <a:t>企业吸纳就业困难人员社会保险补贴</a:t>
            </a:r>
            <a:endParaRPr lang="zh-CN" altLang="en-US" sz="2800" b="1" dirty="0">
              <a:solidFill>
                <a:schemeClr val="bg1"/>
              </a:solidFill>
              <a:latin typeface="微软雅黑" panose="020B0503020204020204" charset="-122"/>
              <a:ea typeface="微软雅黑" panose="020B0503020204020204" charset="-122"/>
            </a:endParaRPr>
          </a:p>
        </p:txBody>
      </p:sp>
      <p:sp>
        <p:nvSpPr>
          <p:cNvPr id="7" name="灯片编号占位符 6"/>
          <p:cNvSpPr>
            <a:spLocks noGrp="1"/>
          </p:cNvSpPr>
          <p:nvPr>
            <p:ph type="sldNum" sz="quarter" idx="12"/>
          </p:nvPr>
        </p:nvSpPr>
        <p:spPr/>
        <p:txBody>
          <a:bodyPr/>
          <a:lstStyle/>
          <a:p>
            <a:fld id="{7D9BB5D0-35E4-459D-AEF3-FE4D7C45CC19}" type="slidenum">
              <a:rPr lang="zh-CN" altLang="en-US" smtClean="0"/>
              <a:pPr/>
              <a:t>17</a:t>
            </a:fld>
            <a:endParaRPr lang="zh-CN" altLang="en-US"/>
          </a:p>
        </p:txBody>
      </p:sp>
    </p:spTree>
    <p:extLst>
      <p:ext uri="{BB962C8B-B14F-4D97-AF65-F5344CB8AC3E}">
        <p14:creationId xmlns:p14="http://schemas.microsoft.com/office/powerpoint/2010/main" val="3879613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41"/>
                                        </p:tgtEl>
                                        <p:attrNameLst>
                                          <p:attrName>style.visibility</p:attrName>
                                        </p:attrNameLst>
                                      </p:cBhvr>
                                      <p:to>
                                        <p:strVal val="visible"/>
                                      </p:to>
                                    </p:set>
                                    <p:anim calcmode="lin" valueType="num">
                                      <p:cBhvr additive="base">
                                        <p:cTn id="7" dur="500" fill="hold"/>
                                        <p:tgtEl>
                                          <p:spTgt spid="141"/>
                                        </p:tgtEl>
                                        <p:attrNameLst>
                                          <p:attrName>ppt_x</p:attrName>
                                        </p:attrNameLst>
                                      </p:cBhvr>
                                      <p:tavLst>
                                        <p:tav tm="0">
                                          <p:val>
                                            <p:strVal val="0-#ppt_w/2"/>
                                          </p:val>
                                        </p:tav>
                                        <p:tav tm="100000">
                                          <p:val>
                                            <p:strVal val="#ppt_x"/>
                                          </p:val>
                                        </p:tav>
                                      </p:tavLst>
                                    </p:anim>
                                    <p:anim calcmode="lin" valueType="num">
                                      <p:cBhvr additive="base">
                                        <p:cTn id="8" dur="500" fill="hold"/>
                                        <p:tgtEl>
                                          <p:spTgt spid="14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48654"/>
                                        </p:tgtEl>
                                        <p:attrNameLst>
                                          <p:attrName>style.visibility</p:attrName>
                                        </p:attrNameLst>
                                      </p:cBhvr>
                                      <p:to>
                                        <p:strVal val="visible"/>
                                      </p:to>
                                    </p:set>
                                    <p:anim calcmode="lin" valueType="num">
                                      <p:cBhvr additive="base">
                                        <p:cTn id="11" dur="500" fill="hold"/>
                                        <p:tgtEl>
                                          <p:spTgt spid="1048654"/>
                                        </p:tgtEl>
                                        <p:attrNameLst>
                                          <p:attrName>ppt_x</p:attrName>
                                        </p:attrNameLst>
                                      </p:cBhvr>
                                      <p:tavLst>
                                        <p:tav tm="0">
                                          <p:val>
                                            <p:strVal val="1+#ppt_w/2"/>
                                          </p:val>
                                        </p:tav>
                                        <p:tav tm="100000">
                                          <p:val>
                                            <p:strVal val="#ppt_x"/>
                                          </p:val>
                                        </p:tav>
                                      </p:tavLst>
                                    </p:anim>
                                    <p:anim calcmode="lin" valueType="num">
                                      <p:cBhvr additive="base">
                                        <p:cTn id="12" dur="500" fill="hold"/>
                                        <p:tgtEl>
                                          <p:spTgt spid="10486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5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chemeClr val="accent1"/>
                </a:solidFill>
                <a:effectLst>
                  <a:outerShdw blurRad="38100" dist="25400" dir="5400000" algn="ctr" rotWithShape="0">
                    <a:srgbClr val="6E747A">
                      <a:alpha val="43000"/>
                    </a:srgbClr>
                  </a:outerShdw>
                </a:effectLst>
                <a:latin typeface="黑体" panose="02010600030101010101" charset="-122"/>
                <a:ea typeface="黑体" panose="02010600030101010101" charset="-122"/>
              </a:rPr>
              <a:t>二、</a:t>
            </a:r>
            <a:r>
              <a:rPr lang="zh-CN" altLang="en-US" dirty="0">
                <a:solidFill>
                  <a:schemeClr val="accent1"/>
                </a:solidFill>
                <a:effectLst>
                  <a:outerShdw blurRad="38100" dist="25400" dir="5400000" algn="ctr" rotWithShape="0">
                    <a:srgbClr val="6E747A">
                      <a:alpha val="43000"/>
                    </a:srgbClr>
                  </a:outerShdw>
                </a:effectLst>
                <a:latin typeface="黑体" panose="02010600030101010101" charset="-122"/>
                <a:ea typeface="黑体" panose="02010600030101010101" charset="-122"/>
              </a:rPr>
              <a:t>企业招</a:t>
            </a:r>
            <a:r>
              <a:rPr lang="zh-CN" altLang="en-US" dirty="0" smtClean="0">
                <a:solidFill>
                  <a:schemeClr val="accent1"/>
                </a:solidFill>
                <a:effectLst>
                  <a:outerShdw blurRad="38100" dist="25400" dir="5400000" algn="ctr" rotWithShape="0">
                    <a:srgbClr val="6E747A">
                      <a:alpha val="43000"/>
                    </a:srgbClr>
                  </a:outerShdw>
                </a:effectLst>
                <a:latin typeface="黑体" panose="02010600030101010101" charset="-122"/>
                <a:ea typeface="黑体" panose="02010600030101010101" charset="-122"/>
              </a:rPr>
              <a:t>用</a:t>
            </a:r>
            <a:r>
              <a:rPr lang="zh-CN" altLang="en-US" dirty="0">
                <a:solidFill>
                  <a:schemeClr val="accent1"/>
                </a:solidFill>
                <a:effectLst>
                  <a:outerShdw blurRad="38100" dist="25400" dir="5400000" algn="ctr" rotWithShape="0">
                    <a:srgbClr val="6E747A">
                      <a:alpha val="43000"/>
                    </a:srgbClr>
                  </a:outerShdw>
                </a:effectLst>
                <a:latin typeface="黑体" panose="02010600030101010101" charset="-122"/>
                <a:ea typeface="黑体" panose="02010600030101010101" charset="-122"/>
              </a:rPr>
              <a:t>就业</a:t>
            </a:r>
            <a:r>
              <a:rPr lang="zh-CN" altLang="en-US" dirty="0" smtClean="0">
                <a:solidFill>
                  <a:schemeClr val="accent1"/>
                </a:solidFill>
                <a:effectLst>
                  <a:outerShdw blurRad="38100" dist="25400" dir="5400000" algn="ctr" rotWithShape="0">
                    <a:srgbClr val="6E747A">
                      <a:alpha val="43000"/>
                    </a:srgbClr>
                  </a:outerShdw>
                </a:effectLst>
                <a:latin typeface="黑体" panose="02010600030101010101" charset="-122"/>
                <a:ea typeface="黑体" panose="02010600030101010101" charset="-122"/>
              </a:rPr>
              <a:t>困难人员社保补贴</a:t>
            </a:r>
            <a:endParaRPr lang="zh-CN" altLang="en-US" dirty="0"/>
          </a:p>
        </p:txBody>
      </p:sp>
      <p:sp>
        <p:nvSpPr>
          <p:cNvPr id="3" name="内容占位符 2"/>
          <p:cNvSpPr>
            <a:spLocks noGrp="1"/>
          </p:cNvSpPr>
          <p:nvPr>
            <p:ph idx="1"/>
          </p:nvPr>
        </p:nvSpPr>
        <p:spPr/>
        <p:txBody>
          <a:bodyPr/>
          <a:lstStyle/>
          <a:p>
            <a:r>
              <a:rPr lang="en-US" altLang="zh-CN" b="1" dirty="0"/>
              <a:t>1</a:t>
            </a:r>
            <a:r>
              <a:rPr lang="zh-CN" altLang="zh-CN" b="1" dirty="0"/>
              <a:t>、政策</a:t>
            </a:r>
            <a:r>
              <a:rPr lang="zh-CN" altLang="zh-CN" b="1" dirty="0" smtClean="0"/>
              <a:t>内容</a:t>
            </a:r>
            <a:r>
              <a:rPr lang="zh-CN" altLang="en-US" b="1" dirty="0" smtClean="0"/>
              <a:t>。</a:t>
            </a:r>
            <a:endParaRPr lang="zh-CN" altLang="zh-CN" dirty="0"/>
          </a:p>
          <a:p>
            <a:r>
              <a:rPr lang="zh-CN" altLang="zh-CN" dirty="0" smtClean="0"/>
              <a:t>对</a:t>
            </a:r>
            <a:r>
              <a:rPr lang="zh-CN" altLang="zh-CN" dirty="0"/>
              <a:t>各类用人单位招用就业困难人员，主要包括零就业家庭成员、大龄就业困难人员、长期失业人员、享受最低生活保障或边缘家庭的失业人员、享受最低生活保障或边缘家庭的失地失林人员、享受最低生活保障或边缘家庭的残疾人、享受最低生活保障或边缘家庭的高校毕业生。并与之签订</a:t>
            </a:r>
            <a:r>
              <a:rPr lang="en-US" altLang="zh-CN" dirty="0"/>
              <a:t>1</a:t>
            </a:r>
            <a:r>
              <a:rPr lang="zh-CN" altLang="zh-CN" dirty="0"/>
              <a:t>年以上劳动合同并缴纳社会保险的，按其为就业困难人员实际缴纳的社会保险费给予补贴（不包括个人缴纳部分）</a:t>
            </a:r>
            <a:r>
              <a:rPr lang="zh-CN" altLang="zh-CN" dirty="0" smtClean="0"/>
              <a:t>。</a:t>
            </a:r>
            <a:endParaRPr lang="zh-CN" altLang="en-US" dirty="0"/>
          </a:p>
        </p:txBody>
      </p:sp>
      <p:sp>
        <p:nvSpPr>
          <p:cNvPr id="4" name="灯片编号占位符 3"/>
          <p:cNvSpPr>
            <a:spLocks noGrp="1"/>
          </p:cNvSpPr>
          <p:nvPr>
            <p:ph type="sldNum" sz="quarter" idx="12"/>
          </p:nvPr>
        </p:nvSpPr>
        <p:spPr/>
        <p:txBody>
          <a:bodyPr/>
          <a:lstStyle/>
          <a:p>
            <a:fld id="{7D9BB5D0-35E4-459D-AEF3-FE4D7C45CC19}" type="slidenum">
              <a:rPr lang="zh-CN" altLang="en-US" smtClean="0"/>
              <a:pPr/>
              <a:t>18</a:t>
            </a:fld>
            <a:endParaRPr lang="zh-CN" altLang="en-US"/>
          </a:p>
        </p:txBody>
      </p:sp>
    </p:spTree>
    <p:extLst>
      <p:ext uri="{BB962C8B-B14F-4D97-AF65-F5344CB8AC3E}">
        <p14:creationId xmlns:p14="http://schemas.microsoft.com/office/powerpoint/2010/main" val="1664017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dirty="0"/>
              <a:t>享受社会保险补贴不超过</a:t>
            </a:r>
            <a:r>
              <a:rPr lang="en-US" altLang="zh-CN" dirty="0"/>
              <a:t>3</a:t>
            </a:r>
            <a:r>
              <a:rPr lang="zh-CN" altLang="zh-CN" dirty="0"/>
              <a:t>年（以初次核定其享受社会保险补贴时年龄为准），距法定退休年龄不足</a:t>
            </a:r>
            <a:r>
              <a:rPr lang="en-US" altLang="zh-CN" dirty="0"/>
              <a:t>5</a:t>
            </a:r>
            <a:r>
              <a:rPr lang="zh-CN" altLang="zh-CN" dirty="0"/>
              <a:t>年（含</a:t>
            </a:r>
            <a:r>
              <a:rPr lang="en-US" altLang="zh-CN" dirty="0"/>
              <a:t>5</a:t>
            </a:r>
            <a:r>
              <a:rPr lang="zh-CN" altLang="zh-CN" dirty="0"/>
              <a:t>年）的延长至退休</a:t>
            </a:r>
            <a:r>
              <a:rPr lang="zh-CN" altLang="zh-CN" dirty="0" smtClean="0"/>
              <a:t>。</a:t>
            </a:r>
            <a:endParaRPr lang="en-US" altLang="zh-CN" dirty="0" smtClean="0"/>
          </a:p>
          <a:p>
            <a:endParaRPr lang="zh-CN" altLang="zh-CN" dirty="0"/>
          </a:p>
          <a:p>
            <a:r>
              <a:rPr lang="en-US" altLang="zh-CN" b="1" dirty="0"/>
              <a:t>2</a:t>
            </a:r>
            <a:r>
              <a:rPr lang="zh-CN" altLang="zh-CN" b="1" dirty="0"/>
              <a:t>、申报材料</a:t>
            </a:r>
            <a:endParaRPr lang="zh-CN" altLang="zh-CN" dirty="0"/>
          </a:p>
          <a:p>
            <a:r>
              <a:rPr lang="zh-CN" altLang="zh-CN" dirty="0"/>
              <a:t>（</a:t>
            </a:r>
            <a:r>
              <a:rPr lang="en-US" altLang="zh-CN" dirty="0"/>
              <a:t>1</a:t>
            </a:r>
            <a:r>
              <a:rPr lang="zh-CN" altLang="zh-CN" dirty="0"/>
              <a:t>）《蚌埠市各类用人单位享受社会保险补贴申请表》；</a:t>
            </a:r>
          </a:p>
          <a:p>
            <a:r>
              <a:rPr lang="zh-CN" altLang="zh-CN" dirty="0"/>
              <a:t>（</a:t>
            </a:r>
            <a:r>
              <a:rPr lang="en-US" altLang="zh-CN" dirty="0"/>
              <a:t>2</a:t>
            </a:r>
            <a:r>
              <a:rPr lang="zh-CN" altLang="zh-CN" dirty="0"/>
              <a:t>）《就业创业证》和劳动合同复印件（参加劳动用工备案人员不提供）。</a:t>
            </a:r>
          </a:p>
          <a:p>
            <a:endParaRPr lang="zh-CN" altLang="en-US" dirty="0"/>
          </a:p>
        </p:txBody>
      </p:sp>
      <p:sp>
        <p:nvSpPr>
          <p:cNvPr id="4" name="灯片编号占位符 3"/>
          <p:cNvSpPr>
            <a:spLocks noGrp="1"/>
          </p:cNvSpPr>
          <p:nvPr>
            <p:ph type="sldNum" sz="quarter" idx="12"/>
          </p:nvPr>
        </p:nvSpPr>
        <p:spPr/>
        <p:txBody>
          <a:bodyPr/>
          <a:lstStyle/>
          <a:p>
            <a:fld id="{7D9BB5D0-35E4-459D-AEF3-FE4D7C45CC19}" type="slidenum">
              <a:rPr lang="zh-CN" altLang="en-US" smtClean="0"/>
              <a:pPr/>
              <a:t>19</a:t>
            </a:fld>
            <a:endParaRPr lang="zh-CN" altLang="en-US"/>
          </a:p>
        </p:txBody>
      </p:sp>
    </p:spTree>
    <p:extLst>
      <p:ext uri="{BB962C8B-B14F-4D97-AF65-F5344CB8AC3E}">
        <p14:creationId xmlns:p14="http://schemas.microsoft.com/office/powerpoint/2010/main" val="2247086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3" name="组合 1"/>
          <p:cNvGrpSpPr/>
          <p:nvPr/>
        </p:nvGrpSpPr>
        <p:grpSpPr>
          <a:xfrm>
            <a:off x="316323" y="2162175"/>
            <a:ext cx="2160270" cy="2160270"/>
            <a:chOff x="980000" y="2348865"/>
            <a:chExt cx="2160270" cy="2160270"/>
          </a:xfrm>
          <a:solidFill>
            <a:srgbClr val="C00000"/>
          </a:solidFill>
        </p:grpSpPr>
        <p:sp>
          <p:nvSpPr>
            <p:cNvPr id="1048616" name="椭圆 5"/>
            <p:cNvSpPr/>
            <p:nvPr/>
          </p:nvSpPr>
          <p:spPr>
            <a:xfrm>
              <a:off x="980000" y="2348865"/>
              <a:ext cx="2160270" cy="216027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48617" name="文本框 20"/>
            <p:cNvSpPr>
              <a:spLocks noChangeArrowheads="1"/>
            </p:cNvSpPr>
            <p:nvPr/>
          </p:nvSpPr>
          <p:spPr bwMode="auto">
            <a:xfrm>
              <a:off x="1078135" y="3019458"/>
              <a:ext cx="1859281" cy="815340"/>
            </a:xfrm>
            <a:prstGeom prst="rect">
              <a:avLst/>
            </a:prstGeom>
            <a:grpFill/>
            <a:ln>
              <a:noFill/>
            </a:ln>
          </p:spPr>
          <p:txBody>
            <a:bodyPr wrap="none">
              <a:spAutoFit/>
            </a:bodyPr>
            <a:lstStyle/>
            <a:p>
              <a:r>
                <a:rPr lang="zh-CN" altLang="en-US" sz="4800" b="1" dirty="0">
                  <a:solidFill>
                    <a:srgbClr val="FFFFFF"/>
                  </a:solidFill>
                  <a:latin typeface="微软雅黑" panose="020B0503020204020204" charset="-122"/>
                  <a:ea typeface="微软雅黑" panose="020B0503020204020204" charset="-122"/>
                  <a:sym typeface="微软雅黑" panose="020B0503020204020204" charset="-122"/>
                </a:rPr>
                <a:t>目   录</a:t>
              </a:r>
              <a:endParaRPr lang="en-US" sz="4800" b="1" dirty="0">
                <a:solidFill>
                  <a:srgbClr val="FFFFFF"/>
                </a:solidFill>
                <a:latin typeface="微软雅黑" panose="020B0503020204020204" charset="-122"/>
                <a:ea typeface="微软雅黑" panose="020B0503020204020204" charset="-122"/>
                <a:sym typeface="微软雅黑" panose="020B0503020204020204" charset="-122"/>
              </a:endParaRPr>
            </a:p>
          </p:txBody>
        </p:sp>
      </p:grpSp>
      <p:pic>
        <p:nvPicPr>
          <p:cNvPr id="2097155" name="图片 6" descr="9_YVH}KJV7_H@K$MPT68V4E"/>
          <p:cNvPicPr>
            <a:picLocks noChangeAspect="1"/>
          </p:cNvPicPr>
          <p:nvPr/>
        </p:nvPicPr>
        <p:blipFill>
          <a:blip r:embed="rId2"/>
          <a:stretch>
            <a:fillRect/>
          </a:stretch>
        </p:blipFill>
        <p:spPr>
          <a:xfrm>
            <a:off x="3508603" y="638451"/>
            <a:ext cx="8229599" cy="5207717"/>
          </a:xfrm>
          <a:prstGeom prst="rect">
            <a:avLst/>
          </a:prstGeom>
        </p:spPr>
      </p:pic>
      <p:sp>
        <p:nvSpPr>
          <p:cNvPr id="1048618" name="等腰三角形 7"/>
          <p:cNvSpPr/>
          <p:nvPr/>
        </p:nvSpPr>
        <p:spPr>
          <a:xfrm rot="5400000">
            <a:off x="2660471" y="3035387"/>
            <a:ext cx="480060" cy="413846"/>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48621" name="文本框 32"/>
          <p:cNvSpPr txBox="1"/>
          <p:nvPr/>
        </p:nvSpPr>
        <p:spPr>
          <a:xfrm>
            <a:off x="5214935" y="1376759"/>
            <a:ext cx="4493538" cy="461665"/>
          </a:xfrm>
          <a:prstGeom prst="rect">
            <a:avLst/>
          </a:prstGeom>
          <a:noFill/>
        </p:spPr>
        <p:txBody>
          <a:bodyPr wrap="none" rtlCol="0">
            <a:spAutoFit/>
          </a:bodyPr>
          <a:lstStyle/>
          <a:p>
            <a:r>
              <a:rPr lang="zh-CN" altLang="en-US" sz="2400" b="1" dirty="0">
                <a:solidFill>
                  <a:schemeClr val="bg1"/>
                </a:solidFill>
                <a:latin typeface="微软雅黑" panose="020B0503020204020204" charset="-122"/>
                <a:ea typeface="微软雅黑" panose="020B0503020204020204" charset="-122"/>
              </a:rPr>
              <a:t>中</a:t>
            </a:r>
            <a:r>
              <a:rPr lang="zh-CN" altLang="en-US" sz="2400" b="1" dirty="0" smtClean="0">
                <a:solidFill>
                  <a:schemeClr val="bg1"/>
                </a:solidFill>
                <a:latin typeface="微软雅黑" panose="020B0503020204020204" charset="-122"/>
                <a:ea typeface="微软雅黑" panose="020B0503020204020204" charset="-122"/>
              </a:rPr>
              <a:t>小</a:t>
            </a:r>
            <a:r>
              <a:rPr lang="zh-CN" altLang="en-US" sz="2400" b="1" dirty="0">
                <a:solidFill>
                  <a:schemeClr val="bg1"/>
                </a:solidFill>
                <a:latin typeface="微软雅黑" panose="020B0503020204020204" charset="-122"/>
                <a:ea typeface="微软雅黑" panose="020B0503020204020204" charset="-122"/>
              </a:rPr>
              <a:t>微企业吸纳高校</a:t>
            </a:r>
            <a:r>
              <a:rPr lang="zh-CN" altLang="en-US" sz="2400" b="1" dirty="0" smtClean="0">
                <a:solidFill>
                  <a:schemeClr val="bg1"/>
                </a:solidFill>
                <a:latin typeface="微软雅黑" panose="020B0503020204020204" charset="-122"/>
                <a:ea typeface="微软雅黑" panose="020B0503020204020204" charset="-122"/>
              </a:rPr>
              <a:t>毕业生补贴</a:t>
            </a:r>
            <a:endParaRPr lang="zh-CN" altLang="en-US" sz="2400" b="1" dirty="0">
              <a:solidFill>
                <a:schemeClr val="bg1"/>
              </a:solidFill>
              <a:latin typeface="微软雅黑" panose="020B0503020204020204" charset="-122"/>
              <a:ea typeface="微软雅黑" panose="020B0503020204020204" charset="-122"/>
            </a:endParaRPr>
          </a:p>
        </p:txBody>
      </p:sp>
      <p:sp>
        <p:nvSpPr>
          <p:cNvPr id="1048622" name="文本框 11"/>
          <p:cNvSpPr txBox="1"/>
          <p:nvPr/>
        </p:nvSpPr>
        <p:spPr>
          <a:xfrm>
            <a:off x="5214935" y="1939306"/>
            <a:ext cx="5865986" cy="461665"/>
          </a:xfrm>
          <a:prstGeom prst="rect">
            <a:avLst/>
          </a:prstGeom>
          <a:noFill/>
        </p:spPr>
        <p:txBody>
          <a:bodyPr wrap="square" rtlCol="0">
            <a:spAutoFit/>
          </a:bodyPr>
          <a:lstStyle/>
          <a:p>
            <a:r>
              <a:rPr lang="zh-CN" altLang="en-US" sz="2400" b="1" dirty="0">
                <a:solidFill>
                  <a:schemeClr val="bg1"/>
                </a:solidFill>
                <a:latin typeface="微软雅黑" panose="020B0503020204020204" charset="-122"/>
                <a:ea typeface="微软雅黑" panose="020B0503020204020204" charset="-122"/>
              </a:rPr>
              <a:t>企业吸纳就业困难人员社会保险补贴</a:t>
            </a:r>
          </a:p>
        </p:txBody>
      </p:sp>
      <p:sp>
        <p:nvSpPr>
          <p:cNvPr id="2" name="文本框 11"/>
          <p:cNvSpPr txBox="1"/>
          <p:nvPr/>
        </p:nvSpPr>
        <p:spPr>
          <a:xfrm>
            <a:off x="5214935" y="3064400"/>
            <a:ext cx="5541523" cy="461665"/>
          </a:xfrm>
          <a:prstGeom prst="rect">
            <a:avLst/>
          </a:prstGeom>
          <a:noFill/>
        </p:spPr>
        <p:txBody>
          <a:bodyPr wrap="square" rtlCol="0">
            <a:spAutoFit/>
          </a:bodyPr>
          <a:lstStyle/>
          <a:p>
            <a:r>
              <a:rPr lang="zh-CN" altLang="en-US" sz="2400" b="1" dirty="0">
                <a:solidFill>
                  <a:schemeClr val="bg1"/>
                </a:solidFill>
                <a:latin typeface="微软雅黑" panose="020B0503020204020204" charset="-122"/>
                <a:ea typeface="微软雅黑" panose="020B0503020204020204" charset="-122"/>
              </a:rPr>
              <a:t>小微企业创业担保贷款及贴息</a:t>
            </a:r>
          </a:p>
        </p:txBody>
      </p:sp>
      <p:sp>
        <p:nvSpPr>
          <p:cNvPr id="7" name="圆角矩形 8"/>
          <p:cNvSpPr/>
          <p:nvPr/>
        </p:nvSpPr>
        <p:spPr>
          <a:xfrm>
            <a:off x="4294302" y="1400616"/>
            <a:ext cx="513422" cy="444968"/>
          </a:xfrm>
          <a:prstGeom prst="round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solidFill>
            </a:endParaRPr>
          </a:p>
        </p:txBody>
      </p:sp>
      <p:sp>
        <p:nvSpPr>
          <p:cNvPr id="12" name="文本框 11"/>
          <p:cNvSpPr txBox="1"/>
          <p:nvPr/>
        </p:nvSpPr>
        <p:spPr>
          <a:xfrm>
            <a:off x="5214935" y="2501853"/>
            <a:ext cx="5659509" cy="461665"/>
          </a:xfrm>
          <a:prstGeom prst="rect">
            <a:avLst/>
          </a:prstGeom>
          <a:noFill/>
        </p:spPr>
        <p:txBody>
          <a:bodyPr wrap="square" rtlCol="0">
            <a:spAutoFit/>
          </a:bodyPr>
          <a:lstStyle/>
          <a:p>
            <a:r>
              <a:rPr lang="zh-CN" altLang="en-US" sz="2400" b="1" dirty="0">
                <a:solidFill>
                  <a:schemeClr val="bg1"/>
                </a:solidFill>
                <a:latin typeface="微软雅黑" panose="020B0503020204020204" charset="-122"/>
                <a:ea typeface="微软雅黑" panose="020B0503020204020204" charset="-122"/>
              </a:rPr>
              <a:t>企业招用领取失业保险金人员就业补贴</a:t>
            </a:r>
          </a:p>
        </p:txBody>
      </p:sp>
      <p:sp>
        <p:nvSpPr>
          <p:cNvPr id="23" name="灯片编号占位符 22"/>
          <p:cNvSpPr>
            <a:spLocks noGrp="1"/>
          </p:cNvSpPr>
          <p:nvPr>
            <p:ph type="sldNum" sz="quarter" idx="12"/>
          </p:nvPr>
        </p:nvSpPr>
        <p:spPr/>
        <p:txBody>
          <a:bodyPr/>
          <a:lstStyle/>
          <a:p>
            <a:fld id="{7D9BB5D0-35E4-459D-AEF3-FE4D7C45CC19}" type="slidenum">
              <a:rPr lang="zh-CN" altLang="en-US" smtClean="0"/>
              <a:pPr/>
              <a:t>2</a:t>
            </a:fld>
            <a:endParaRPr lang="zh-CN" altLang="en-US"/>
          </a:p>
        </p:txBody>
      </p:sp>
      <p:sp>
        <p:nvSpPr>
          <p:cNvPr id="27" name="文本框 11"/>
          <p:cNvSpPr txBox="1"/>
          <p:nvPr/>
        </p:nvSpPr>
        <p:spPr>
          <a:xfrm>
            <a:off x="5214935" y="3626947"/>
            <a:ext cx="3166745" cy="461665"/>
          </a:xfrm>
          <a:prstGeom prst="rect">
            <a:avLst/>
          </a:prstGeom>
          <a:noFill/>
        </p:spPr>
        <p:txBody>
          <a:bodyPr wrap="square" rtlCol="0">
            <a:spAutoFit/>
          </a:bodyPr>
          <a:lstStyle/>
          <a:p>
            <a:r>
              <a:rPr lang="zh-CN" altLang="en-US" sz="2400" b="1" dirty="0">
                <a:solidFill>
                  <a:schemeClr val="bg1"/>
                </a:solidFill>
                <a:latin typeface="微软雅黑" panose="020B0503020204020204" charset="-122"/>
                <a:ea typeface="微软雅黑" panose="020B0503020204020204" charset="-122"/>
              </a:rPr>
              <a:t>就业见习补贴</a:t>
            </a:r>
            <a:r>
              <a:rPr lang="zh-CN" altLang="en-US" sz="2400" b="1" dirty="0" smtClean="0">
                <a:solidFill>
                  <a:schemeClr val="bg1"/>
                </a:solidFill>
                <a:latin typeface="微软雅黑" panose="020B0503020204020204" charset="-122"/>
                <a:ea typeface="微软雅黑" panose="020B0503020204020204" charset="-122"/>
              </a:rPr>
              <a:t>政策</a:t>
            </a:r>
            <a:endParaRPr lang="zh-CN" altLang="en-US" sz="2400" b="1" dirty="0">
              <a:solidFill>
                <a:schemeClr val="bg1"/>
              </a:solidFill>
              <a:latin typeface="微软雅黑" panose="020B0503020204020204" charset="-122"/>
              <a:ea typeface="微软雅黑" panose="020B0503020204020204" charset="-122"/>
            </a:endParaRPr>
          </a:p>
        </p:txBody>
      </p:sp>
      <p:sp>
        <p:nvSpPr>
          <p:cNvPr id="28" name="文本框 11"/>
          <p:cNvSpPr txBox="1"/>
          <p:nvPr/>
        </p:nvSpPr>
        <p:spPr>
          <a:xfrm>
            <a:off x="5214935" y="4189494"/>
            <a:ext cx="5156080" cy="461665"/>
          </a:xfrm>
          <a:prstGeom prst="rect">
            <a:avLst/>
          </a:prstGeom>
          <a:noFill/>
        </p:spPr>
        <p:txBody>
          <a:bodyPr wrap="square" rtlCol="0">
            <a:spAutoFit/>
          </a:bodyPr>
          <a:lstStyle/>
          <a:p>
            <a:r>
              <a:rPr lang="zh-CN" altLang="en-US" sz="2400" b="1" dirty="0">
                <a:solidFill>
                  <a:schemeClr val="bg1"/>
                </a:solidFill>
                <a:latin typeface="微软雅黑" panose="020B0503020204020204" charset="-122"/>
                <a:ea typeface="微软雅黑" panose="020B0503020204020204" charset="-122"/>
              </a:rPr>
              <a:t>高校毕业生助学贷款代偿</a:t>
            </a:r>
          </a:p>
        </p:txBody>
      </p:sp>
      <p:sp>
        <p:nvSpPr>
          <p:cNvPr id="29" name="文本框 11"/>
          <p:cNvSpPr txBox="1"/>
          <p:nvPr/>
        </p:nvSpPr>
        <p:spPr>
          <a:xfrm>
            <a:off x="5214935" y="4752041"/>
            <a:ext cx="6203342" cy="461665"/>
          </a:xfrm>
          <a:prstGeom prst="rect">
            <a:avLst/>
          </a:prstGeom>
          <a:noFill/>
        </p:spPr>
        <p:txBody>
          <a:bodyPr wrap="square" rtlCol="0">
            <a:spAutoFit/>
          </a:bodyPr>
          <a:lstStyle/>
          <a:p>
            <a:r>
              <a:rPr lang="en-US" altLang="zh-CN" sz="2400" b="1" dirty="0" smtClean="0">
                <a:solidFill>
                  <a:schemeClr val="bg1"/>
                </a:solidFill>
                <a:latin typeface="微软雅黑" panose="020B0503020204020204" charset="-122"/>
                <a:ea typeface="微软雅黑" panose="020B0503020204020204" charset="-122"/>
              </a:rPr>
              <a:t>2022</a:t>
            </a:r>
            <a:r>
              <a:rPr lang="zh-CN" altLang="en-US" sz="2400" b="1" dirty="0">
                <a:solidFill>
                  <a:schemeClr val="bg1"/>
                </a:solidFill>
                <a:latin typeface="微软雅黑" panose="020B0503020204020204" charset="-122"/>
                <a:ea typeface="微软雅黑" panose="020B0503020204020204" charset="-122"/>
              </a:rPr>
              <a:t>年应对</a:t>
            </a:r>
            <a:r>
              <a:rPr lang="zh-CN" altLang="en-US" sz="2400" b="1" dirty="0" smtClean="0">
                <a:solidFill>
                  <a:schemeClr val="bg1"/>
                </a:solidFill>
                <a:latin typeface="微软雅黑" panose="020B0503020204020204" charset="-122"/>
                <a:ea typeface="微软雅黑" panose="020B0503020204020204" charset="-122"/>
              </a:rPr>
              <a:t>疫情援</a:t>
            </a:r>
            <a:r>
              <a:rPr lang="zh-CN" altLang="en-US" sz="2400" b="1" dirty="0">
                <a:solidFill>
                  <a:schemeClr val="bg1"/>
                </a:solidFill>
                <a:latin typeface="微软雅黑" panose="020B0503020204020204" charset="-122"/>
                <a:ea typeface="微软雅黑" panose="020B0503020204020204" charset="-122"/>
              </a:rPr>
              <a:t>企稳岗有关政策</a:t>
            </a:r>
          </a:p>
        </p:txBody>
      </p:sp>
      <p:sp>
        <p:nvSpPr>
          <p:cNvPr id="31" name="圆角矩形 8"/>
          <p:cNvSpPr/>
          <p:nvPr/>
        </p:nvSpPr>
        <p:spPr>
          <a:xfrm>
            <a:off x="4294302" y="1966260"/>
            <a:ext cx="513422" cy="444968"/>
          </a:xfrm>
          <a:prstGeom prst="round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solidFill>
            </a:endParaRPr>
          </a:p>
        </p:txBody>
      </p:sp>
      <p:sp>
        <p:nvSpPr>
          <p:cNvPr id="32" name="圆角矩形 8"/>
          <p:cNvSpPr/>
          <p:nvPr/>
        </p:nvSpPr>
        <p:spPr>
          <a:xfrm>
            <a:off x="4294302" y="2531904"/>
            <a:ext cx="513422" cy="444968"/>
          </a:xfrm>
          <a:prstGeom prst="round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solidFill>
            </a:endParaRPr>
          </a:p>
        </p:txBody>
      </p:sp>
      <p:sp>
        <p:nvSpPr>
          <p:cNvPr id="33" name="圆角矩形 8"/>
          <p:cNvSpPr/>
          <p:nvPr/>
        </p:nvSpPr>
        <p:spPr>
          <a:xfrm>
            <a:off x="4294302" y="3097548"/>
            <a:ext cx="513422" cy="444968"/>
          </a:xfrm>
          <a:prstGeom prst="round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solidFill>
            </a:endParaRPr>
          </a:p>
        </p:txBody>
      </p:sp>
      <p:sp>
        <p:nvSpPr>
          <p:cNvPr id="34" name="圆角矩形 8"/>
          <p:cNvSpPr/>
          <p:nvPr/>
        </p:nvSpPr>
        <p:spPr>
          <a:xfrm>
            <a:off x="4294302" y="3663192"/>
            <a:ext cx="513422" cy="444968"/>
          </a:xfrm>
          <a:prstGeom prst="round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solidFill>
            </a:endParaRPr>
          </a:p>
        </p:txBody>
      </p:sp>
      <p:sp>
        <p:nvSpPr>
          <p:cNvPr id="35" name="圆角矩形 8"/>
          <p:cNvSpPr/>
          <p:nvPr/>
        </p:nvSpPr>
        <p:spPr>
          <a:xfrm>
            <a:off x="4294302" y="4228836"/>
            <a:ext cx="513422" cy="444968"/>
          </a:xfrm>
          <a:prstGeom prst="round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solidFill>
            </a:endParaRPr>
          </a:p>
        </p:txBody>
      </p:sp>
      <p:sp>
        <p:nvSpPr>
          <p:cNvPr id="36" name="圆角矩形 8"/>
          <p:cNvSpPr/>
          <p:nvPr/>
        </p:nvSpPr>
        <p:spPr>
          <a:xfrm>
            <a:off x="4294302" y="4794480"/>
            <a:ext cx="513422" cy="444968"/>
          </a:xfrm>
          <a:prstGeom prst="round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solidFill>
            </a:endParaRPr>
          </a:p>
        </p:txBody>
      </p:sp>
      <p:sp>
        <p:nvSpPr>
          <p:cNvPr id="13" name="TextBox 12"/>
          <p:cNvSpPr txBox="1"/>
          <p:nvPr/>
        </p:nvSpPr>
        <p:spPr>
          <a:xfrm>
            <a:off x="4285673" y="1342764"/>
            <a:ext cx="513422" cy="492443"/>
          </a:xfrm>
          <a:prstGeom prst="rect">
            <a:avLst/>
          </a:prstGeom>
          <a:noFill/>
        </p:spPr>
        <p:txBody>
          <a:bodyPr wrap="square" rtlCol="0">
            <a:spAutoFit/>
          </a:bodyPr>
          <a:lstStyle/>
          <a:p>
            <a:r>
              <a:rPr lang="zh-CN" altLang="en-US" sz="2600" dirty="0" smtClean="0">
                <a:solidFill>
                  <a:schemeClr val="bg1"/>
                </a:solidFill>
                <a:latin typeface="黑体" pitchFamily="49" charset="-122"/>
                <a:ea typeface="黑体" pitchFamily="49" charset="-122"/>
              </a:rPr>
              <a:t>一</a:t>
            </a:r>
            <a:endParaRPr lang="zh-CN" altLang="en-US" sz="2600" dirty="0">
              <a:solidFill>
                <a:schemeClr val="bg1"/>
              </a:solidFill>
              <a:latin typeface="黑体" pitchFamily="49" charset="-122"/>
              <a:ea typeface="黑体" pitchFamily="49" charset="-122"/>
            </a:endParaRPr>
          </a:p>
        </p:txBody>
      </p:sp>
      <p:sp>
        <p:nvSpPr>
          <p:cNvPr id="48" name="TextBox 47"/>
          <p:cNvSpPr txBox="1"/>
          <p:nvPr/>
        </p:nvSpPr>
        <p:spPr>
          <a:xfrm>
            <a:off x="4285673" y="1938775"/>
            <a:ext cx="513422" cy="492443"/>
          </a:xfrm>
          <a:prstGeom prst="rect">
            <a:avLst/>
          </a:prstGeom>
          <a:noFill/>
        </p:spPr>
        <p:txBody>
          <a:bodyPr wrap="square" rtlCol="0">
            <a:spAutoFit/>
          </a:bodyPr>
          <a:lstStyle/>
          <a:p>
            <a:r>
              <a:rPr lang="zh-CN" altLang="en-US" sz="2600" dirty="0">
                <a:solidFill>
                  <a:schemeClr val="bg1"/>
                </a:solidFill>
                <a:latin typeface="黑体" pitchFamily="49" charset="-122"/>
                <a:ea typeface="黑体" pitchFamily="49" charset="-122"/>
              </a:rPr>
              <a:t>二</a:t>
            </a:r>
          </a:p>
        </p:txBody>
      </p:sp>
      <p:sp>
        <p:nvSpPr>
          <p:cNvPr id="49" name="TextBox 48"/>
          <p:cNvSpPr txBox="1"/>
          <p:nvPr/>
        </p:nvSpPr>
        <p:spPr>
          <a:xfrm>
            <a:off x="4285673" y="2518316"/>
            <a:ext cx="513422" cy="492443"/>
          </a:xfrm>
          <a:prstGeom prst="rect">
            <a:avLst/>
          </a:prstGeom>
          <a:noFill/>
        </p:spPr>
        <p:txBody>
          <a:bodyPr wrap="square" rtlCol="0">
            <a:spAutoFit/>
          </a:bodyPr>
          <a:lstStyle/>
          <a:p>
            <a:r>
              <a:rPr lang="zh-CN" altLang="en-US" sz="2600" dirty="0" smtClean="0">
                <a:solidFill>
                  <a:schemeClr val="bg1"/>
                </a:solidFill>
                <a:latin typeface="黑体" pitchFamily="49" charset="-122"/>
                <a:ea typeface="黑体" pitchFamily="49" charset="-122"/>
              </a:rPr>
              <a:t>三</a:t>
            </a:r>
            <a:endParaRPr lang="zh-CN" altLang="en-US" sz="2600" dirty="0">
              <a:solidFill>
                <a:schemeClr val="bg1"/>
              </a:solidFill>
              <a:latin typeface="黑体" pitchFamily="49" charset="-122"/>
              <a:ea typeface="黑体" pitchFamily="49" charset="-122"/>
            </a:endParaRPr>
          </a:p>
        </p:txBody>
      </p:sp>
      <p:sp>
        <p:nvSpPr>
          <p:cNvPr id="51" name="TextBox 50"/>
          <p:cNvSpPr txBox="1"/>
          <p:nvPr/>
        </p:nvSpPr>
        <p:spPr>
          <a:xfrm>
            <a:off x="4285673" y="3049895"/>
            <a:ext cx="513422" cy="492443"/>
          </a:xfrm>
          <a:prstGeom prst="rect">
            <a:avLst/>
          </a:prstGeom>
          <a:noFill/>
        </p:spPr>
        <p:txBody>
          <a:bodyPr wrap="square" rtlCol="0">
            <a:spAutoFit/>
          </a:bodyPr>
          <a:lstStyle/>
          <a:p>
            <a:r>
              <a:rPr lang="zh-CN" altLang="en-US" sz="2600" dirty="0">
                <a:solidFill>
                  <a:schemeClr val="bg1"/>
                </a:solidFill>
                <a:latin typeface="黑体" pitchFamily="49" charset="-122"/>
                <a:ea typeface="黑体" pitchFamily="49" charset="-122"/>
              </a:rPr>
              <a:t>四</a:t>
            </a:r>
          </a:p>
        </p:txBody>
      </p:sp>
      <p:sp>
        <p:nvSpPr>
          <p:cNvPr id="54" name="TextBox 53"/>
          <p:cNvSpPr txBox="1"/>
          <p:nvPr/>
        </p:nvSpPr>
        <p:spPr>
          <a:xfrm>
            <a:off x="4285673" y="4166954"/>
            <a:ext cx="513422" cy="492443"/>
          </a:xfrm>
          <a:prstGeom prst="rect">
            <a:avLst/>
          </a:prstGeom>
          <a:noFill/>
        </p:spPr>
        <p:txBody>
          <a:bodyPr wrap="square" rtlCol="0">
            <a:spAutoFit/>
          </a:bodyPr>
          <a:lstStyle/>
          <a:p>
            <a:r>
              <a:rPr lang="zh-CN" altLang="en-US" sz="2600" dirty="0" smtClean="0">
                <a:solidFill>
                  <a:schemeClr val="bg1"/>
                </a:solidFill>
                <a:latin typeface="黑体" pitchFamily="49" charset="-122"/>
                <a:ea typeface="黑体" pitchFamily="49" charset="-122"/>
              </a:rPr>
              <a:t>六</a:t>
            </a:r>
            <a:endParaRPr lang="zh-CN" altLang="en-US" sz="2600" dirty="0">
              <a:solidFill>
                <a:schemeClr val="bg1"/>
              </a:solidFill>
              <a:latin typeface="黑体" pitchFamily="49" charset="-122"/>
              <a:ea typeface="黑体" pitchFamily="49" charset="-122"/>
            </a:endParaRPr>
          </a:p>
        </p:txBody>
      </p:sp>
      <p:sp>
        <p:nvSpPr>
          <p:cNvPr id="55" name="TextBox 54"/>
          <p:cNvSpPr txBox="1"/>
          <p:nvPr/>
        </p:nvSpPr>
        <p:spPr>
          <a:xfrm>
            <a:off x="4285673" y="4737739"/>
            <a:ext cx="513422" cy="492443"/>
          </a:xfrm>
          <a:prstGeom prst="rect">
            <a:avLst/>
          </a:prstGeom>
          <a:noFill/>
        </p:spPr>
        <p:txBody>
          <a:bodyPr wrap="square" rtlCol="0">
            <a:spAutoFit/>
          </a:bodyPr>
          <a:lstStyle/>
          <a:p>
            <a:r>
              <a:rPr lang="zh-CN" altLang="en-US" sz="2600" dirty="0">
                <a:solidFill>
                  <a:schemeClr val="bg1"/>
                </a:solidFill>
                <a:latin typeface="黑体" pitchFamily="49" charset="-122"/>
                <a:ea typeface="黑体" pitchFamily="49" charset="-122"/>
              </a:rPr>
              <a:t>七</a:t>
            </a:r>
          </a:p>
        </p:txBody>
      </p:sp>
      <p:sp>
        <p:nvSpPr>
          <p:cNvPr id="57" name="TextBox 56"/>
          <p:cNvSpPr txBox="1"/>
          <p:nvPr/>
        </p:nvSpPr>
        <p:spPr>
          <a:xfrm>
            <a:off x="4285673" y="3639712"/>
            <a:ext cx="513422" cy="492443"/>
          </a:xfrm>
          <a:prstGeom prst="rect">
            <a:avLst/>
          </a:prstGeom>
          <a:noFill/>
        </p:spPr>
        <p:txBody>
          <a:bodyPr wrap="square" rtlCol="0">
            <a:spAutoFit/>
          </a:bodyPr>
          <a:lstStyle/>
          <a:p>
            <a:r>
              <a:rPr lang="zh-CN" altLang="en-US" sz="2600" dirty="0" smtClean="0">
                <a:solidFill>
                  <a:schemeClr val="bg1"/>
                </a:solidFill>
                <a:latin typeface="黑体" pitchFamily="49" charset="-122"/>
                <a:ea typeface="黑体" pitchFamily="49" charset="-122"/>
              </a:rPr>
              <a:t>五</a:t>
            </a:r>
            <a:endParaRPr lang="zh-CN" altLang="en-US" sz="2600" dirty="0">
              <a:solidFill>
                <a:schemeClr val="bg1"/>
              </a:solidFill>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b="1" dirty="0"/>
              <a:t>3</a:t>
            </a:r>
            <a:r>
              <a:rPr lang="zh-CN" altLang="zh-CN" b="1" dirty="0"/>
              <a:t>、经办流程</a:t>
            </a:r>
            <a:endParaRPr lang="zh-CN" altLang="zh-CN" dirty="0"/>
          </a:p>
          <a:p>
            <a:r>
              <a:rPr lang="zh-CN" altLang="zh-CN" dirty="0"/>
              <a:t>（</a:t>
            </a:r>
            <a:r>
              <a:rPr lang="en-US" altLang="zh-CN" dirty="0"/>
              <a:t>1</a:t>
            </a:r>
            <a:r>
              <a:rPr lang="zh-CN" altLang="zh-CN" dirty="0"/>
              <a:t>）拟申报单位携带规定材料每季度结束一个月内，向县区公共就业人才服务机构申请上季度社会保险补贴，并在安徽省阳光就业网上服务大厅</a:t>
            </a:r>
            <a:r>
              <a:rPr lang="en-US" altLang="zh-CN" dirty="0"/>
              <a:t>(http://ygjy.ah.gov.cn/)</a:t>
            </a:r>
            <a:r>
              <a:rPr lang="zh-CN" altLang="zh-CN" dirty="0"/>
              <a:t>在线申请；</a:t>
            </a:r>
          </a:p>
          <a:p>
            <a:r>
              <a:rPr lang="zh-CN" altLang="zh-CN" dirty="0"/>
              <a:t>（</a:t>
            </a:r>
            <a:r>
              <a:rPr lang="en-US" altLang="zh-CN" dirty="0"/>
              <a:t>2</a:t>
            </a:r>
            <a:r>
              <a:rPr lang="zh-CN" altLang="zh-CN" dirty="0"/>
              <a:t>）县区公共就业人才服务机构初审后，报县区人力资源社会保障部门审核。《就业创业证》号码、劳动用工备案、符合条件的人员按月缴纳社会保险费等情形通过网络核验；</a:t>
            </a:r>
          </a:p>
          <a:p>
            <a:endParaRPr lang="zh-CN" altLang="en-US" dirty="0"/>
          </a:p>
        </p:txBody>
      </p:sp>
      <p:sp>
        <p:nvSpPr>
          <p:cNvPr id="4" name="灯片编号占位符 3"/>
          <p:cNvSpPr>
            <a:spLocks noGrp="1"/>
          </p:cNvSpPr>
          <p:nvPr>
            <p:ph type="sldNum" sz="quarter" idx="12"/>
          </p:nvPr>
        </p:nvSpPr>
        <p:spPr/>
        <p:txBody>
          <a:bodyPr/>
          <a:lstStyle/>
          <a:p>
            <a:fld id="{7D9BB5D0-35E4-459D-AEF3-FE4D7C45CC19}" type="slidenum">
              <a:rPr lang="zh-CN" altLang="en-US" smtClean="0"/>
              <a:pPr/>
              <a:t>20</a:t>
            </a:fld>
            <a:endParaRPr lang="zh-CN" altLang="en-US"/>
          </a:p>
        </p:txBody>
      </p:sp>
    </p:spTree>
    <p:extLst>
      <p:ext uri="{BB962C8B-B14F-4D97-AF65-F5344CB8AC3E}">
        <p14:creationId xmlns:p14="http://schemas.microsoft.com/office/powerpoint/2010/main" val="999992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581380"/>
            <a:ext cx="10972800" cy="582613"/>
          </a:xfrm>
        </p:spPr>
        <p:txBody>
          <a:bodyPr/>
          <a:lstStyle/>
          <a:p>
            <a:pPr algn="ctr"/>
            <a:r>
              <a:rPr lang="zh-CN" altLang="en-US" dirty="0">
                <a:solidFill>
                  <a:schemeClr val="accent1"/>
                </a:solidFill>
                <a:effectLst>
                  <a:outerShdw blurRad="38100" dist="25400" dir="5400000" algn="ctr" rotWithShape="0">
                    <a:srgbClr val="6E747A">
                      <a:alpha val="43000"/>
                    </a:srgbClr>
                  </a:outerShdw>
                </a:effectLst>
                <a:latin typeface="黑体" panose="02010600030101010101" charset="-122"/>
                <a:ea typeface="黑体" panose="02010600030101010101" charset="-122"/>
                <a:sym typeface="+mn-ea"/>
              </a:rPr>
              <a:t>动态调整就业困难人员认定标准</a:t>
            </a:r>
          </a:p>
        </p:txBody>
      </p:sp>
      <p:sp>
        <p:nvSpPr>
          <p:cNvPr id="3" name="内容占位符 2"/>
          <p:cNvSpPr>
            <a:spLocks noGrp="1"/>
          </p:cNvSpPr>
          <p:nvPr>
            <p:ph idx="1"/>
          </p:nvPr>
        </p:nvSpPr>
        <p:spPr>
          <a:xfrm>
            <a:off x="609600" y="1382750"/>
            <a:ext cx="10972800" cy="4953000"/>
          </a:xfrm>
        </p:spPr>
        <p:txBody>
          <a:bodyPr/>
          <a:lstStyle/>
          <a:p>
            <a:pPr marL="0" indent="0">
              <a:lnSpc>
                <a:spcPct val="150000"/>
              </a:lnSpc>
              <a:buNone/>
            </a:pPr>
            <a:r>
              <a:rPr lang="en-US" altLang="zh-CN" sz="2800" dirty="0">
                <a:latin typeface="黑体" panose="02010600030101010101" charset="-122"/>
                <a:ea typeface="黑体" panose="02010600030101010101" charset="-122"/>
              </a:rPr>
              <a:t>    </a:t>
            </a:r>
            <a:r>
              <a:rPr lang="zh-CN" altLang="en-US" sz="2800" dirty="0">
                <a:latin typeface="黑体" panose="02010600030101010101" charset="-122"/>
                <a:ea typeface="黑体" panose="02010600030101010101" charset="-122"/>
              </a:rPr>
              <a:t>受疫情影响登记失业3个月以上零就业家庭成员和大龄就业困难人员</a:t>
            </a:r>
            <a:r>
              <a:rPr lang="zh-CN" altLang="en-US" sz="2800" dirty="0">
                <a:solidFill>
                  <a:schemeClr val="accent1"/>
                </a:solidFill>
                <a:effectLst>
                  <a:outerShdw blurRad="38100" dist="25400" dir="5400000" algn="ctr" rotWithShape="0">
                    <a:srgbClr val="6E747A">
                      <a:alpha val="43000"/>
                    </a:srgbClr>
                  </a:outerShdw>
                </a:effectLst>
                <a:latin typeface="黑体" panose="02010600030101010101" charset="-122"/>
                <a:ea typeface="黑体" panose="02010600030101010101" charset="-122"/>
              </a:rPr>
              <a:t>（原政策规定是登记失业6个月以上）</a:t>
            </a:r>
          </a:p>
          <a:p>
            <a:pPr marL="0" indent="0">
              <a:lnSpc>
                <a:spcPct val="150000"/>
              </a:lnSpc>
              <a:buNone/>
            </a:pPr>
            <a:r>
              <a:rPr lang="zh-CN" altLang="en-US" sz="2800" dirty="0">
                <a:latin typeface="黑体" panose="02010600030101010101" charset="-122"/>
                <a:ea typeface="黑体" panose="02010600030101010101" charset="-122"/>
              </a:rPr>
              <a:t>    登记失业6个月以上享受最低生活保障家庭的失业人员、失地失林人员、残疾人、高校毕业生</a:t>
            </a:r>
            <a:r>
              <a:rPr lang="zh-CN" altLang="en-US" sz="2800" dirty="0">
                <a:solidFill>
                  <a:schemeClr val="accent1"/>
                </a:solidFill>
                <a:effectLst>
                  <a:outerShdw blurRad="38100" dist="25400" dir="5400000" algn="ctr" rotWithShape="0">
                    <a:srgbClr val="6E747A">
                      <a:alpha val="43000"/>
                    </a:srgbClr>
                  </a:outerShdw>
                </a:effectLst>
                <a:latin typeface="黑体" panose="02010600030101010101" charset="-122"/>
                <a:ea typeface="黑体" panose="02010600030101010101" charset="-122"/>
                <a:sym typeface="+mn-ea"/>
              </a:rPr>
              <a:t>（原政策规定是登记失业</a:t>
            </a:r>
            <a:r>
              <a:rPr lang="en-US" altLang="zh-CN" sz="2800" dirty="0">
                <a:solidFill>
                  <a:schemeClr val="accent1"/>
                </a:solidFill>
                <a:effectLst>
                  <a:outerShdw blurRad="38100" dist="25400" dir="5400000" algn="ctr" rotWithShape="0">
                    <a:srgbClr val="6E747A">
                      <a:alpha val="43000"/>
                    </a:srgbClr>
                  </a:outerShdw>
                </a:effectLst>
                <a:latin typeface="黑体" panose="02010600030101010101" charset="-122"/>
                <a:ea typeface="黑体" panose="02010600030101010101" charset="-122"/>
                <a:sym typeface="+mn-ea"/>
              </a:rPr>
              <a:t>9</a:t>
            </a:r>
            <a:r>
              <a:rPr lang="zh-CN" altLang="en-US" sz="2800" dirty="0">
                <a:solidFill>
                  <a:schemeClr val="accent1"/>
                </a:solidFill>
                <a:effectLst>
                  <a:outerShdw blurRad="38100" dist="25400" dir="5400000" algn="ctr" rotWithShape="0">
                    <a:srgbClr val="6E747A">
                      <a:alpha val="43000"/>
                    </a:srgbClr>
                  </a:outerShdw>
                </a:effectLst>
                <a:latin typeface="黑体" panose="02010600030101010101" charset="-122"/>
                <a:ea typeface="黑体" panose="02010600030101010101" charset="-122"/>
                <a:sym typeface="+mn-ea"/>
              </a:rPr>
              <a:t>个月以上）</a:t>
            </a:r>
          </a:p>
          <a:p>
            <a:pPr marL="0" indent="0">
              <a:lnSpc>
                <a:spcPct val="150000"/>
              </a:lnSpc>
              <a:buNone/>
            </a:pPr>
            <a:r>
              <a:rPr lang="zh-CN" altLang="en-US" sz="2800" dirty="0">
                <a:latin typeface="黑体" panose="02010600030101010101" charset="-122"/>
                <a:ea typeface="黑体" panose="02010600030101010101" charset="-122"/>
              </a:rPr>
              <a:t>    登记失业9个月以上长期失业人员</a:t>
            </a:r>
            <a:r>
              <a:rPr lang="zh-CN" altLang="en-US" sz="2800" dirty="0">
                <a:solidFill>
                  <a:schemeClr val="accent1"/>
                </a:solidFill>
                <a:effectLst>
                  <a:outerShdw blurRad="38100" dist="25400" dir="5400000" algn="ctr" rotWithShape="0">
                    <a:srgbClr val="6E747A">
                      <a:alpha val="43000"/>
                    </a:srgbClr>
                  </a:outerShdw>
                </a:effectLst>
                <a:latin typeface="黑体" panose="02010600030101010101" charset="-122"/>
                <a:ea typeface="黑体" panose="02010600030101010101" charset="-122"/>
                <a:sym typeface="+mn-ea"/>
              </a:rPr>
              <a:t>（原政策规定是登记失业</a:t>
            </a:r>
            <a:r>
              <a:rPr lang="en-US" altLang="zh-CN" sz="2800" dirty="0">
                <a:solidFill>
                  <a:schemeClr val="accent1"/>
                </a:solidFill>
                <a:effectLst>
                  <a:outerShdw blurRad="38100" dist="25400" dir="5400000" algn="ctr" rotWithShape="0">
                    <a:srgbClr val="6E747A">
                      <a:alpha val="43000"/>
                    </a:srgbClr>
                  </a:outerShdw>
                </a:effectLst>
                <a:latin typeface="黑体" panose="02010600030101010101" charset="-122"/>
                <a:ea typeface="黑体" panose="02010600030101010101" charset="-122"/>
                <a:sym typeface="+mn-ea"/>
              </a:rPr>
              <a:t>12</a:t>
            </a:r>
            <a:r>
              <a:rPr lang="zh-CN" altLang="en-US" sz="2800" dirty="0">
                <a:solidFill>
                  <a:schemeClr val="accent1"/>
                </a:solidFill>
                <a:effectLst>
                  <a:outerShdw blurRad="38100" dist="25400" dir="5400000" algn="ctr" rotWithShape="0">
                    <a:srgbClr val="6E747A">
                      <a:alpha val="43000"/>
                    </a:srgbClr>
                  </a:outerShdw>
                </a:effectLst>
                <a:latin typeface="黑体" panose="02010600030101010101" charset="-122"/>
                <a:ea typeface="黑体" panose="02010600030101010101" charset="-122"/>
                <a:sym typeface="+mn-ea"/>
              </a:rPr>
              <a:t>个月以上</a:t>
            </a:r>
            <a:r>
              <a:rPr lang="zh-CN" altLang="en-US" sz="2800" dirty="0" smtClean="0">
                <a:solidFill>
                  <a:schemeClr val="accent1"/>
                </a:solidFill>
                <a:effectLst>
                  <a:outerShdw blurRad="38100" dist="25400" dir="5400000" algn="ctr" rotWithShape="0">
                    <a:srgbClr val="6E747A">
                      <a:alpha val="43000"/>
                    </a:srgbClr>
                  </a:outerShdw>
                </a:effectLst>
                <a:latin typeface="黑体" panose="02010600030101010101" charset="-122"/>
                <a:ea typeface="黑体" panose="02010600030101010101" charset="-122"/>
                <a:sym typeface="+mn-ea"/>
              </a:rPr>
              <a:t>）</a:t>
            </a:r>
            <a:endParaRPr lang="en-US" altLang="zh-CN" sz="2800" dirty="0" smtClean="0">
              <a:solidFill>
                <a:schemeClr val="accent1"/>
              </a:solidFill>
              <a:effectLst>
                <a:outerShdw blurRad="38100" dist="25400" dir="5400000" algn="ctr" rotWithShape="0">
                  <a:srgbClr val="6E747A">
                    <a:alpha val="43000"/>
                  </a:srgbClr>
                </a:outerShdw>
              </a:effectLst>
              <a:latin typeface="黑体" panose="02010600030101010101" charset="-122"/>
              <a:ea typeface="黑体" panose="02010600030101010101" charset="-122"/>
              <a:sym typeface="+mn-ea"/>
            </a:endParaRPr>
          </a:p>
          <a:p>
            <a:pPr marL="0" indent="0">
              <a:lnSpc>
                <a:spcPct val="150000"/>
              </a:lnSpc>
              <a:buNone/>
            </a:pPr>
            <a:r>
              <a:rPr lang="zh-CN" altLang="en-US" sz="2800" dirty="0" smtClean="0">
                <a:solidFill>
                  <a:schemeClr val="accent1"/>
                </a:solidFill>
                <a:effectLst>
                  <a:outerShdw blurRad="38100" dist="25400" dir="5400000" algn="ctr" rotWithShape="0">
                    <a:srgbClr val="6E747A">
                      <a:alpha val="43000"/>
                    </a:srgbClr>
                  </a:outerShdw>
                </a:effectLst>
                <a:latin typeface="黑体" panose="02010600030101010101" charset="-122"/>
                <a:ea typeface="黑体" panose="02010600030101010101" charset="-122"/>
                <a:sym typeface="+mn-ea"/>
              </a:rPr>
              <a:t>            </a:t>
            </a:r>
            <a:r>
              <a:rPr lang="en-US" altLang="zh-CN" sz="2800" dirty="0" smtClean="0">
                <a:solidFill>
                  <a:schemeClr val="accent1"/>
                </a:solidFill>
                <a:effectLst>
                  <a:outerShdw blurRad="38100" dist="25400" dir="5400000" algn="ctr" rotWithShape="0">
                    <a:srgbClr val="6E747A">
                      <a:alpha val="43000"/>
                    </a:srgbClr>
                  </a:outerShdw>
                </a:effectLst>
                <a:latin typeface="黑体" panose="02010600030101010101" charset="-122"/>
                <a:ea typeface="黑体" panose="02010600030101010101" charset="-122"/>
                <a:sym typeface="+mn-ea"/>
              </a:rPr>
              <a:t>3</a:t>
            </a:r>
            <a:r>
              <a:rPr lang="zh-CN" altLang="en-US" sz="2800" dirty="0" smtClean="0">
                <a:solidFill>
                  <a:schemeClr val="accent1"/>
                </a:solidFill>
                <a:effectLst>
                  <a:outerShdw blurRad="38100" dist="25400" dir="5400000" algn="ctr" rotWithShape="0">
                    <a:srgbClr val="6E747A">
                      <a:alpha val="43000"/>
                    </a:srgbClr>
                  </a:outerShdw>
                </a:effectLst>
                <a:latin typeface="黑体" panose="02010600030101010101" charset="-122"/>
                <a:ea typeface="黑体" panose="02010600030101010101" charset="-122"/>
                <a:sym typeface="+mn-ea"/>
              </a:rPr>
              <a:t>、</a:t>
            </a:r>
            <a:r>
              <a:rPr lang="en-US" altLang="zh-CN" sz="2800" dirty="0" smtClean="0">
                <a:solidFill>
                  <a:schemeClr val="accent1"/>
                </a:solidFill>
                <a:effectLst>
                  <a:outerShdw blurRad="38100" dist="25400" dir="5400000" algn="ctr" rotWithShape="0">
                    <a:srgbClr val="6E747A">
                      <a:alpha val="43000"/>
                    </a:srgbClr>
                  </a:outerShdw>
                </a:effectLst>
                <a:latin typeface="黑体" panose="02010600030101010101" charset="-122"/>
                <a:ea typeface="黑体" panose="02010600030101010101" charset="-122"/>
                <a:sym typeface="+mn-ea"/>
              </a:rPr>
              <a:t>6</a:t>
            </a:r>
            <a:r>
              <a:rPr lang="zh-CN" altLang="en-US" sz="2800" dirty="0" smtClean="0">
                <a:solidFill>
                  <a:schemeClr val="accent1"/>
                </a:solidFill>
                <a:effectLst>
                  <a:outerShdw blurRad="38100" dist="25400" dir="5400000" algn="ctr" rotWithShape="0">
                    <a:srgbClr val="6E747A">
                      <a:alpha val="43000"/>
                    </a:srgbClr>
                  </a:outerShdw>
                </a:effectLst>
                <a:latin typeface="黑体" panose="02010600030101010101" charset="-122"/>
                <a:ea typeface="黑体" panose="02010600030101010101" charset="-122"/>
                <a:sym typeface="+mn-ea"/>
              </a:rPr>
              <a:t>、</a:t>
            </a:r>
            <a:r>
              <a:rPr lang="en-US" altLang="zh-CN" sz="2800" dirty="0" smtClean="0">
                <a:solidFill>
                  <a:schemeClr val="accent1"/>
                </a:solidFill>
                <a:effectLst>
                  <a:outerShdw blurRad="38100" dist="25400" dir="5400000" algn="ctr" rotWithShape="0">
                    <a:srgbClr val="6E747A">
                      <a:alpha val="43000"/>
                    </a:srgbClr>
                  </a:outerShdw>
                </a:effectLst>
                <a:latin typeface="黑体" panose="02010600030101010101" charset="-122"/>
                <a:ea typeface="黑体" panose="02010600030101010101" charset="-122"/>
                <a:sym typeface="+mn-ea"/>
              </a:rPr>
              <a:t>9</a:t>
            </a:r>
            <a:r>
              <a:rPr lang="zh-CN" altLang="en-US" sz="2800" dirty="0" smtClean="0">
                <a:solidFill>
                  <a:schemeClr val="accent1"/>
                </a:solidFill>
                <a:effectLst>
                  <a:outerShdw blurRad="38100" dist="25400" dir="5400000" algn="ctr" rotWithShape="0">
                    <a:srgbClr val="6E747A">
                      <a:alpha val="43000"/>
                    </a:srgbClr>
                  </a:outerShdw>
                </a:effectLst>
                <a:latin typeface="黑体" panose="02010600030101010101" charset="-122"/>
                <a:ea typeface="黑体" panose="02010600030101010101" charset="-122"/>
                <a:sym typeface="+mn-ea"/>
              </a:rPr>
              <a:t>认定政策暂定执行到</a:t>
            </a:r>
            <a:r>
              <a:rPr lang="en-US" altLang="zh-CN" sz="2800" dirty="0" smtClean="0">
                <a:solidFill>
                  <a:schemeClr val="accent1"/>
                </a:solidFill>
                <a:effectLst>
                  <a:outerShdw blurRad="38100" dist="25400" dir="5400000" algn="ctr" rotWithShape="0">
                    <a:srgbClr val="6E747A">
                      <a:alpha val="43000"/>
                    </a:srgbClr>
                  </a:outerShdw>
                </a:effectLst>
                <a:latin typeface="黑体" panose="02010600030101010101" charset="-122"/>
                <a:ea typeface="黑体" panose="02010600030101010101" charset="-122"/>
                <a:sym typeface="+mn-ea"/>
              </a:rPr>
              <a:t>2022</a:t>
            </a:r>
            <a:r>
              <a:rPr lang="zh-CN" altLang="en-US" sz="2800" dirty="0" smtClean="0">
                <a:solidFill>
                  <a:schemeClr val="accent1"/>
                </a:solidFill>
                <a:effectLst>
                  <a:outerShdw blurRad="38100" dist="25400" dir="5400000" algn="ctr" rotWithShape="0">
                    <a:srgbClr val="6E747A">
                      <a:alpha val="43000"/>
                    </a:srgbClr>
                  </a:outerShdw>
                </a:effectLst>
                <a:latin typeface="黑体" panose="02010600030101010101" charset="-122"/>
                <a:ea typeface="黑体" panose="02010600030101010101" charset="-122"/>
                <a:sym typeface="+mn-ea"/>
              </a:rPr>
              <a:t>年</a:t>
            </a:r>
            <a:r>
              <a:rPr lang="en-US" altLang="zh-CN" sz="2800" dirty="0" smtClean="0">
                <a:solidFill>
                  <a:schemeClr val="accent1"/>
                </a:solidFill>
                <a:effectLst>
                  <a:outerShdw blurRad="38100" dist="25400" dir="5400000" algn="ctr" rotWithShape="0">
                    <a:srgbClr val="6E747A">
                      <a:alpha val="43000"/>
                    </a:srgbClr>
                  </a:outerShdw>
                </a:effectLst>
                <a:latin typeface="黑体" panose="02010600030101010101" charset="-122"/>
                <a:ea typeface="黑体" panose="02010600030101010101" charset="-122"/>
                <a:sym typeface="+mn-ea"/>
              </a:rPr>
              <a:t>12</a:t>
            </a:r>
            <a:r>
              <a:rPr lang="zh-CN" altLang="en-US" sz="2800" dirty="0" smtClean="0">
                <a:solidFill>
                  <a:schemeClr val="accent1"/>
                </a:solidFill>
                <a:effectLst>
                  <a:outerShdw blurRad="38100" dist="25400" dir="5400000" algn="ctr" rotWithShape="0">
                    <a:srgbClr val="6E747A">
                      <a:alpha val="43000"/>
                    </a:srgbClr>
                  </a:outerShdw>
                </a:effectLst>
                <a:latin typeface="黑体" panose="02010600030101010101" charset="-122"/>
                <a:ea typeface="黑体" panose="02010600030101010101" charset="-122"/>
                <a:sym typeface="+mn-ea"/>
              </a:rPr>
              <a:t>月</a:t>
            </a:r>
            <a:r>
              <a:rPr lang="en-US" altLang="zh-CN" sz="2800" dirty="0" smtClean="0">
                <a:solidFill>
                  <a:schemeClr val="accent1"/>
                </a:solidFill>
                <a:effectLst>
                  <a:outerShdw blurRad="38100" dist="25400" dir="5400000" algn="ctr" rotWithShape="0">
                    <a:srgbClr val="6E747A">
                      <a:alpha val="43000"/>
                    </a:srgbClr>
                  </a:outerShdw>
                </a:effectLst>
                <a:latin typeface="黑体" panose="02010600030101010101" charset="-122"/>
                <a:ea typeface="黑体" panose="02010600030101010101" charset="-122"/>
                <a:sym typeface="+mn-ea"/>
              </a:rPr>
              <a:t>31</a:t>
            </a:r>
            <a:r>
              <a:rPr lang="zh-CN" altLang="en-US" sz="2800" dirty="0" smtClean="0">
                <a:solidFill>
                  <a:schemeClr val="accent1"/>
                </a:solidFill>
                <a:effectLst>
                  <a:outerShdw blurRad="38100" dist="25400" dir="5400000" algn="ctr" rotWithShape="0">
                    <a:srgbClr val="6E747A">
                      <a:alpha val="43000"/>
                    </a:srgbClr>
                  </a:outerShdw>
                </a:effectLst>
                <a:latin typeface="黑体" panose="02010600030101010101" charset="-122"/>
                <a:ea typeface="黑体" panose="02010600030101010101" charset="-122"/>
                <a:sym typeface="+mn-ea"/>
              </a:rPr>
              <a:t>日</a:t>
            </a:r>
            <a:endParaRPr lang="zh-CN" altLang="en-US" sz="2800" dirty="0">
              <a:solidFill>
                <a:schemeClr val="accent1"/>
              </a:solidFill>
              <a:effectLst>
                <a:outerShdw blurRad="38100" dist="25400" dir="5400000" algn="ctr" rotWithShape="0">
                  <a:srgbClr val="6E747A">
                    <a:alpha val="43000"/>
                  </a:srgbClr>
                </a:outerShdw>
              </a:effectLst>
              <a:latin typeface="黑体" panose="02010600030101010101" charset="-122"/>
              <a:ea typeface="黑体" panose="02010600030101010101" charset="-122"/>
              <a:sym typeface="+mn-ea"/>
            </a:endParaRPr>
          </a:p>
        </p:txBody>
      </p:sp>
      <p:sp>
        <p:nvSpPr>
          <p:cNvPr id="4" name="灯片编号占位符 3"/>
          <p:cNvSpPr>
            <a:spLocks noGrp="1"/>
          </p:cNvSpPr>
          <p:nvPr>
            <p:ph type="sldNum" sz="quarter" idx="12"/>
          </p:nvPr>
        </p:nvSpPr>
        <p:spPr/>
        <p:txBody>
          <a:bodyPr/>
          <a:lstStyle/>
          <a:p>
            <a:fld id="{7D9BB5D0-35E4-459D-AEF3-FE4D7C45CC19}" type="slidenum">
              <a:rPr lang="zh-CN" altLang="en-US" smtClean="0"/>
              <a:pPr/>
              <a:t>21</a:t>
            </a:fld>
            <a:endParaRPr lang="zh-CN" altLang="en-US"/>
          </a:p>
        </p:txBody>
      </p:sp>
    </p:spTree>
    <p:extLst>
      <p:ext uri="{BB962C8B-B14F-4D97-AF65-F5344CB8AC3E}">
        <p14:creationId xmlns:p14="http://schemas.microsoft.com/office/powerpoint/2010/main" val="23249556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sz="2400" b="1" dirty="0"/>
              <a:t>4</a:t>
            </a:r>
            <a:r>
              <a:rPr lang="zh-CN" altLang="zh-CN" sz="2400" b="1" dirty="0"/>
              <a:t>、经办及咨询</a:t>
            </a:r>
            <a:r>
              <a:rPr lang="zh-CN" altLang="zh-CN" sz="2400" b="1" dirty="0" smtClean="0"/>
              <a:t>方式</a:t>
            </a:r>
            <a:endParaRPr lang="en-US" altLang="zh-CN" sz="2400" b="1" dirty="0" smtClean="0"/>
          </a:p>
          <a:p>
            <a:r>
              <a:rPr lang="zh-CN" altLang="en-US" sz="2400" b="1" dirty="0" smtClean="0"/>
              <a:t>市失业保险和就业管理服务中心</a:t>
            </a:r>
            <a:r>
              <a:rPr lang="zh-CN" altLang="en-US" sz="2400" b="1" dirty="0"/>
              <a:t>再</a:t>
            </a:r>
            <a:r>
              <a:rPr lang="zh-CN" altLang="en-US" sz="2400" b="1" dirty="0" smtClean="0"/>
              <a:t>就业服务科：</a:t>
            </a:r>
            <a:r>
              <a:rPr lang="en-US" altLang="zh-CN" sz="2400" b="1" dirty="0" smtClean="0"/>
              <a:t>0552-2047234</a:t>
            </a:r>
            <a:endParaRPr lang="zh-CN" altLang="zh-CN" sz="2400" dirty="0"/>
          </a:p>
          <a:p>
            <a:r>
              <a:rPr lang="zh-CN" altLang="zh-CN" sz="2400" dirty="0"/>
              <a:t>龙子湖区再就业服务中心</a:t>
            </a:r>
            <a:r>
              <a:rPr lang="en-US" altLang="zh-CN" sz="2400" dirty="0"/>
              <a:t>:0552-3040170</a:t>
            </a:r>
            <a:endParaRPr lang="zh-CN" altLang="zh-CN" sz="2400" dirty="0"/>
          </a:p>
          <a:p>
            <a:r>
              <a:rPr lang="zh-CN" altLang="zh-CN" sz="2400" dirty="0"/>
              <a:t>蚌山区就业和社会保障服务中心</a:t>
            </a:r>
            <a:r>
              <a:rPr lang="en-US" altLang="zh-CN" sz="2400" dirty="0"/>
              <a:t>:0552-2042935</a:t>
            </a:r>
            <a:endParaRPr lang="zh-CN" altLang="zh-CN" sz="2400" dirty="0"/>
          </a:p>
          <a:p>
            <a:r>
              <a:rPr lang="zh-CN" altLang="zh-CN" sz="2400" dirty="0"/>
              <a:t>禹会区人社局</a:t>
            </a:r>
            <a:r>
              <a:rPr lang="en-US" altLang="zh-CN" sz="2400" dirty="0"/>
              <a:t>:0552-4950348</a:t>
            </a:r>
            <a:endParaRPr lang="zh-CN" altLang="zh-CN" sz="2400" dirty="0"/>
          </a:p>
          <a:p>
            <a:r>
              <a:rPr lang="zh-CN" altLang="zh-CN" sz="2400" dirty="0"/>
              <a:t>淮上区就业培训服务中心</a:t>
            </a:r>
            <a:r>
              <a:rPr lang="en-US" altLang="zh-CN" sz="2400" dirty="0"/>
              <a:t>:0552-2829817</a:t>
            </a:r>
            <a:endParaRPr lang="zh-CN" altLang="zh-CN" sz="2400" dirty="0"/>
          </a:p>
          <a:p>
            <a:r>
              <a:rPr lang="zh-CN" altLang="zh-CN" sz="2400" dirty="0"/>
              <a:t>高新区人社局</a:t>
            </a:r>
            <a:r>
              <a:rPr lang="en-US" altLang="zh-CN" sz="2400" dirty="0"/>
              <a:t>:0552-4081993</a:t>
            </a:r>
            <a:endParaRPr lang="zh-CN" altLang="zh-CN" sz="2400" dirty="0"/>
          </a:p>
          <a:p>
            <a:r>
              <a:rPr lang="zh-CN" altLang="zh-CN" sz="2400" dirty="0"/>
              <a:t>经开区党工委组织部</a:t>
            </a:r>
            <a:r>
              <a:rPr lang="en-US" altLang="zh-CN" sz="2400" dirty="0"/>
              <a:t>:0552-3116210</a:t>
            </a:r>
            <a:endParaRPr lang="zh-CN" altLang="zh-CN" sz="2400" dirty="0"/>
          </a:p>
          <a:p>
            <a:r>
              <a:rPr lang="zh-CN" altLang="zh-CN" sz="2400" dirty="0"/>
              <a:t>怀远县人社局就业股</a:t>
            </a:r>
            <a:r>
              <a:rPr lang="en-US" altLang="zh-CN" sz="2400" dirty="0"/>
              <a:t>:0552-8858068</a:t>
            </a:r>
            <a:endParaRPr lang="zh-CN" altLang="zh-CN" sz="2400" dirty="0"/>
          </a:p>
          <a:p>
            <a:r>
              <a:rPr lang="zh-CN" altLang="zh-CN" sz="2400" dirty="0"/>
              <a:t>五河县公共就业和人才服务中心</a:t>
            </a:r>
            <a:r>
              <a:rPr lang="en-US" altLang="zh-CN" sz="2400" dirty="0"/>
              <a:t>:0552-5031672</a:t>
            </a:r>
            <a:endParaRPr lang="zh-CN" altLang="zh-CN" sz="2400" dirty="0"/>
          </a:p>
          <a:p>
            <a:r>
              <a:rPr lang="zh-CN" altLang="zh-CN" sz="2400" dirty="0"/>
              <a:t>固镇县公共就业和人才服务中心</a:t>
            </a:r>
            <a:r>
              <a:rPr lang="en-US" altLang="zh-CN" dirty="0"/>
              <a:t>:0552-6052618</a:t>
            </a:r>
            <a:endParaRPr lang="zh-CN" altLang="zh-CN" dirty="0"/>
          </a:p>
          <a:p>
            <a:endParaRPr lang="zh-CN" altLang="en-US" dirty="0"/>
          </a:p>
        </p:txBody>
      </p:sp>
      <p:sp>
        <p:nvSpPr>
          <p:cNvPr id="4" name="灯片编号占位符 3"/>
          <p:cNvSpPr>
            <a:spLocks noGrp="1"/>
          </p:cNvSpPr>
          <p:nvPr>
            <p:ph type="sldNum" sz="quarter" idx="12"/>
          </p:nvPr>
        </p:nvSpPr>
        <p:spPr/>
        <p:txBody>
          <a:bodyPr/>
          <a:lstStyle/>
          <a:p>
            <a:fld id="{7D9BB5D0-35E4-459D-AEF3-FE4D7C45CC19}" type="slidenum">
              <a:rPr lang="zh-CN" altLang="en-US" smtClean="0"/>
              <a:pPr/>
              <a:t>22</a:t>
            </a:fld>
            <a:endParaRPr lang="zh-CN" altLang="en-US"/>
          </a:p>
        </p:txBody>
      </p:sp>
    </p:spTree>
    <p:extLst>
      <p:ext uri="{BB962C8B-B14F-4D97-AF65-F5344CB8AC3E}">
        <p14:creationId xmlns:p14="http://schemas.microsoft.com/office/powerpoint/2010/main" val="26245183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5" name="图片 6" descr="9_YVH}KJV7_H@K$MPT68V4E"/>
          <p:cNvPicPr>
            <a:picLocks noChangeAspect="1"/>
          </p:cNvPicPr>
          <p:nvPr/>
        </p:nvPicPr>
        <p:blipFill>
          <a:blip r:embed="rId2"/>
          <a:srcRect/>
          <a:stretch>
            <a:fillRect/>
          </a:stretch>
        </p:blipFill>
        <p:spPr bwMode="auto">
          <a:xfrm>
            <a:off x="1536700" y="2011363"/>
            <a:ext cx="8913813" cy="3478212"/>
          </a:xfrm>
          <a:prstGeom prst="rect">
            <a:avLst/>
          </a:prstGeom>
          <a:noFill/>
          <a:ln w="9525">
            <a:noFill/>
            <a:miter lim="800000"/>
            <a:headEnd/>
            <a:tailEnd/>
          </a:ln>
        </p:spPr>
      </p:pic>
      <p:grpSp>
        <p:nvGrpSpPr>
          <p:cNvPr id="141" name="组合 8"/>
          <p:cNvGrpSpPr/>
          <p:nvPr/>
        </p:nvGrpSpPr>
        <p:grpSpPr>
          <a:xfrm>
            <a:off x="2691042" y="3428382"/>
            <a:ext cx="821450" cy="654310"/>
            <a:chOff x="5993811" y="1234452"/>
            <a:chExt cx="821450" cy="654310"/>
          </a:xfrm>
          <a:solidFill>
            <a:srgbClr val="C00000"/>
          </a:solidFill>
        </p:grpSpPr>
        <p:sp>
          <p:nvSpPr>
            <p:cNvPr id="1048652" name="圆角矩形 9"/>
            <p:cNvSpPr/>
            <p:nvPr/>
          </p:nvSpPr>
          <p:spPr>
            <a:xfrm>
              <a:off x="6175941" y="1249442"/>
              <a:ext cx="639320" cy="639320"/>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zh-CN" altLang="en-US">
                <a:solidFill>
                  <a:schemeClr val="bg2"/>
                </a:solidFill>
              </a:endParaRPr>
            </a:p>
          </p:txBody>
        </p:sp>
        <p:sp>
          <p:nvSpPr>
            <p:cNvPr id="1048653" name="文本框 10"/>
            <p:cNvSpPr txBox="1"/>
            <p:nvPr/>
          </p:nvSpPr>
          <p:spPr>
            <a:xfrm>
              <a:off x="5993811" y="1234452"/>
              <a:ext cx="764953" cy="584775"/>
            </a:xfrm>
            <a:prstGeom prst="rect">
              <a:avLst/>
            </a:prstGeom>
            <a:grpFill/>
            <a:effectLst/>
          </p:spPr>
          <p:txBody>
            <a:bodyPr wrap="none">
              <a:spAutoFit/>
            </a:bodyPr>
            <a:lstStyle/>
            <a:p>
              <a:pPr fontAlgn="auto">
                <a:spcBef>
                  <a:spcPts val="0"/>
                </a:spcBef>
                <a:spcAft>
                  <a:spcPts val="0"/>
                </a:spcAft>
              </a:pPr>
              <a:r>
                <a:rPr lang="en-US" altLang="zh-CN" sz="3200" b="1" dirty="0">
                  <a:solidFill>
                    <a:schemeClr val="bg2"/>
                  </a:solidFill>
                  <a:latin typeface="+mn-lt"/>
                  <a:ea typeface="+mn-ea"/>
                </a:rPr>
                <a:t> </a:t>
              </a:r>
              <a:r>
                <a:rPr lang="zh-CN" altLang="en-US" sz="2800" b="1" dirty="0">
                  <a:solidFill>
                    <a:schemeClr val="bg1"/>
                  </a:solidFill>
                  <a:latin typeface="微软雅黑" panose="020B0503020204020204" charset="-122"/>
                  <a:ea typeface="微软雅黑" panose="020B0503020204020204" charset="-122"/>
                </a:rPr>
                <a:t> </a:t>
              </a:r>
              <a:r>
                <a:rPr lang="zh-CN" altLang="en-US" sz="2800" b="1" dirty="0" smtClean="0">
                  <a:solidFill>
                    <a:schemeClr val="bg1"/>
                  </a:solidFill>
                  <a:latin typeface="微软雅黑" panose="020B0503020204020204" charset="-122"/>
                  <a:ea typeface="微软雅黑" panose="020B0503020204020204" charset="-122"/>
                </a:rPr>
                <a:t>三</a:t>
              </a:r>
              <a:endParaRPr lang="zh-CN" altLang="en-US" sz="3600" dirty="0">
                <a:solidFill>
                  <a:schemeClr val="bg2"/>
                </a:solidFill>
                <a:latin typeface="黑体" panose="02010600030101010101" charset="-122"/>
                <a:ea typeface="黑体" panose="02010600030101010101" charset="-122"/>
              </a:endParaRPr>
            </a:p>
          </p:txBody>
        </p:sp>
      </p:grpSp>
      <p:sp>
        <p:nvSpPr>
          <p:cNvPr id="1048654" name="文本框 32"/>
          <p:cNvSpPr txBox="1">
            <a:spLocks noChangeArrowheads="1"/>
          </p:cNvSpPr>
          <p:nvPr/>
        </p:nvSpPr>
        <p:spPr bwMode="auto">
          <a:xfrm>
            <a:off x="3600549" y="3428382"/>
            <a:ext cx="6427152" cy="523220"/>
          </a:xfrm>
          <a:prstGeom prst="rect">
            <a:avLst/>
          </a:prstGeom>
          <a:noFill/>
          <a:ln w="9525">
            <a:noFill/>
            <a:miter lim="800000"/>
          </a:ln>
        </p:spPr>
        <p:txBody>
          <a:bodyPr wrap="square">
            <a:spAutoFit/>
          </a:bodyPr>
          <a:lstStyle/>
          <a:p>
            <a:pPr algn="ctr"/>
            <a:r>
              <a:rPr lang="zh-CN" altLang="en-US" sz="2800" b="1" dirty="0">
                <a:solidFill>
                  <a:schemeClr val="bg1"/>
                </a:solidFill>
                <a:latin typeface="微软雅黑" panose="020B0503020204020204" charset="-122"/>
                <a:ea typeface="微软雅黑" panose="020B0503020204020204" charset="-122"/>
                <a:sym typeface="+mn-ea"/>
              </a:rPr>
              <a:t>企业招用领取失业保险金人员就业补贴</a:t>
            </a:r>
            <a:endParaRPr lang="zh-CN" altLang="en-US" sz="2800" b="1" dirty="0">
              <a:solidFill>
                <a:schemeClr val="bg1"/>
              </a:solidFill>
              <a:latin typeface="微软雅黑" panose="020B0503020204020204" charset="-122"/>
              <a:ea typeface="微软雅黑" panose="020B0503020204020204" charset="-122"/>
            </a:endParaRPr>
          </a:p>
        </p:txBody>
      </p:sp>
      <p:sp>
        <p:nvSpPr>
          <p:cNvPr id="7" name="灯片编号占位符 6"/>
          <p:cNvSpPr>
            <a:spLocks noGrp="1"/>
          </p:cNvSpPr>
          <p:nvPr>
            <p:ph type="sldNum" sz="quarter" idx="12"/>
          </p:nvPr>
        </p:nvSpPr>
        <p:spPr/>
        <p:txBody>
          <a:bodyPr/>
          <a:lstStyle/>
          <a:p>
            <a:fld id="{7D9BB5D0-35E4-459D-AEF3-FE4D7C45CC19}" type="slidenum">
              <a:rPr lang="zh-CN" altLang="en-US" smtClean="0"/>
              <a:pPr/>
              <a:t>23</a:t>
            </a:fld>
            <a:endParaRPr lang="zh-CN" altLang="en-US"/>
          </a:p>
        </p:txBody>
      </p:sp>
    </p:spTree>
    <p:extLst>
      <p:ext uri="{BB962C8B-B14F-4D97-AF65-F5344CB8AC3E}">
        <p14:creationId xmlns:p14="http://schemas.microsoft.com/office/powerpoint/2010/main" val="368042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41"/>
                                        </p:tgtEl>
                                        <p:attrNameLst>
                                          <p:attrName>style.visibility</p:attrName>
                                        </p:attrNameLst>
                                      </p:cBhvr>
                                      <p:to>
                                        <p:strVal val="visible"/>
                                      </p:to>
                                    </p:set>
                                    <p:anim calcmode="lin" valueType="num">
                                      <p:cBhvr additive="base">
                                        <p:cTn id="7" dur="500" fill="hold"/>
                                        <p:tgtEl>
                                          <p:spTgt spid="141"/>
                                        </p:tgtEl>
                                        <p:attrNameLst>
                                          <p:attrName>ppt_x</p:attrName>
                                        </p:attrNameLst>
                                      </p:cBhvr>
                                      <p:tavLst>
                                        <p:tav tm="0">
                                          <p:val>
                                            <p:strVal val="0-#ppt_w/2"/>
                                          </p:val>
                                        </p:tav>
                                        <p:tav tm="100000">
                                          <p:val>
                                            <p:strVal val="#ppt_x"/>
                                          </p:val>
                                        </p:tav>
                                      </p:tavLst>
                                    </p:anim>
                                    <p:anim calcmode="lin" valueType="num">
                                      <p:cBhvr additive="base">
                                        <p:cTn id="8" dur="500" fill="hold"/>
                                        <p:tgtEl>
                                          <p:spTgt spid="14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48654"/>
                                        </p:tgtEl>
                                        <p:attrNameLst>
                                          <p:attrName>style.visibility</p:attrName>
                                        </p:attrNameLst>
                                      </p:cBhvr>
                                      <p:to>
                                        <p:strVal val="visible"/>
                                      </p:to>
                                    </p:set>
                                    <p:anim calcmode="lin" valueType="num">
                                      <p:cBhvr additive="base">
                                        <p:cTn id="11" dur="500" fill="hold"/>
                                        <p:tgtEl>
                                          <p:spTgt spid="1048654"/>
                                        </p:tgtEl>
                                        <p:attrNameLst>
                                          <p:attrName>ppt_x</p:attrName>
                                        </p:attrNameLst>
                                      </p:cBhvr>
                                      <p:tavLst>
                                        <p:tav tm="0">
                                          <p:val>
                                            <p:strVal val="1+#ppt_w/2"/>
                                          </p:val>
                                        </p:tav>
                                        <p:tav tm="100000">
                                          <p:val>
                                            <p:strVal val="#ppt_x"/>
                                          </p:val>
                                        </p:tav>
                                      </p:tavLst>
                                    </p:anim>
                                    <p:anim calcmode="lin" valueType="num">
                                      <p:cBhvr additive="base">
                                        <p:cTn id="12" dur="500" fill="hold"/>
                                        <p:tgtEl>
                                          <p:spTgt spid="10486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5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dirty="0" smtClean="0"/>
              <a:t>用人单位招用领取</a:t>
            </a:r>
            <a:r>
              <a:rPr lang="en-US" altLang="zh-CN" dirty="0" smtClean="0"/>
              <a:t>2</a:t>
            </a:r>
            <a:r>
              <a:rPr lang="zh-CN" altLang="en-US" dirty="0" smtClean="0"/>
              <a:t>个月以上失业保险金人员，签订</a:t>
            </a:r>
            <a:r>
              <a:rPr lang="en-US" altLang="zh-CN" dirty="0" smtClean="0"/>
              <a:t>12</a:t>
            </a:r>
            <a:r>
              <a:rPr lang="zh-CN" altLang="en-US" dirty="0" smtClean="0"/>
              <a:t>个月以上固定期限劳动合同并按时足额缴纳失业保险费</a:t>
            </a:r>
            <a:r>
              <a:rPr lang="en-US" altLang="zh-CN" dirty="0" smtClean="0"/>
              <a:t>6</a:t>
            </a:r>
            <a:r>
              <a:rPr lang="zh-CN" altLang="en-US" dirty="0" smtClean="0"/>
              <a:t>个月以上的，按所招用领取失业保险金人员本期剩余失业保险金的</a:t>
            </a:r>
            <a:r>
              <a:rPr lang="en-US" altLang="zh-CN" dirty="0" smtClean="0"/>
              <a:t>70%</a:t>
            </a:r>
            <a:r>
              <a:rPr lang="zh-CN" altLang="en-US" dirty="0" smtClean="0"/>
              <a:t>，由失业保险基金给予用人单位最多每人</a:t>
            </a:r>
            <a:r>
              <a:rPr lang="en-US" altLang="zh-CN" dirty="0" smtClean="0"/>
              <a:t>5000</a:t>
            </a:r>
            <a:r>
              <a:rPr lang="zh-CN" altLang="en-US" dirty="0" smtClean="0"/>
              <a:t>元的就业补贴。</a:t>
            </a:r>
            <a:r>
              <a:rPr lang="zh-CN" altLang="en-US" dirty="0"/>
              <a:t>被招用的领取失业保险金人员，其应领未领的失业保险金期限予以</a:t>
            </a:r>
            <a:r>
              <a:rPr lang="zh-CN" altLang="en-US" dirty="0" smtClean="0"/>
              <a:t>保留。</a:t>
            </a:r>
            <a:endParaRPr lang="zh-CN" altLang="en-US" dirty="0"/>
          </a:p>
          <a:p>
            <a:endParaRPr lang="zh-CN" altLang="en-US" dirty="0"/>
          </a:p>
        </p:txBody>
      </p:sp>
      <p:sp>
        <p:nvSpPr>
          <p:cNvPr id="4" name="灯片编号占位符 3"/>
          <p:cNvSpPr>
            <a:spLocks noGrp="1"/>
          </p:cNvSpPr>
          <p:nvPr>
            <p:ph type="sldNum" sz="quarter" idx="12"/>
          </p:nvPr>
        </p:nvSpPr>
        <p:spPr/>
        <p:txBody>
          <a:bodyPr/>
          <a:lstStyle/>
          <a:p>
            <a:fld id="{7D9BB5D0-35E4-459D-AEF3-FE4D7C45CC19}" type="slidenum">
              <a:rPr lang="zh-CN" altLang="en-US" smtClean="0"/>
              <a:pPr/>
              <a:t>24</a:t>
            </a:fld>
            <a:endParaRPr lang="zh-CN" altLang="en-US"/>
          </a:p>
        </p:txBody>
      </p:sp>
    </p:spTree>
    <p:extLst>
      <p:ext uri="{BB962C8B-B14F-4D97-AF65-F5344CB8AC3E}">
        <p14:creationId xmlns:p14="http://schemas.microsoft.com/office/powerpoint/2010/main" val="33184838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581380"/>
            <a:ext cx="10972800" cy="582613"/>
          </a:xfrm>
        </p:spPr>
        <p:txBody>
          <a:bodyPr/>
          <a:lstStyle/>
          <a:p>
            <a:r>
              <a:rPr lang="zh-CN" altLang="en-US" dirty="0" smtClean="0">
                <a:solidFill>
                  <a:schemeClr val="accent1"/>
                </a:solidFill>
                <a:effectLst>
                  <a:outerShdw blurRad="38100" dist="25400" dir="5400000" algn="ctr" rotWithShape="0">
                    <a:srgbClr val="6E747A">
                      <a:alpha val="43000"/>
                    </a:srgbClr>
                  </a:outerShdw>
                </a:effectLst>
                <a:latin typeface="黑体" panose="02010600030101010101" charset="-122"/>
                <a:ea typeface="黑体" panose="02010600030101010101" charset="-122"/>
                <a:sym typeface="+mn-ea"/>
              </a:rPr>
              <a:t>不得申领情况：</a:t>
            </a:r>
            <a:endParaRPr lang="zh-CN" altLang="en-US" dirty="0">
              <a:solidFill>
                <a:schemeClr val="accent1"/>
              </a:solidFill>
              <a:effectLst>
                <a:outerShdw blurRad="38100" dist="25400" dir="5400000" algn="ctr" rotWithShape="0">
                  <a:srgbClr val="6E747A">
                    <a:alpha val="43000"/>
                  </a:srgbClr>
                </a:outerShdw>
              </a:effectLst>
              <a:latin typeface="黑体" panose="02010600030101010101" charset="-122"/>
              <a:ea typeface="黑体" panose="02010600030101010101" charset="-122"/>
              <a:sym typeface="+mn-ea"/>
            </a:endParaRPr>
          </a:p>
        </p:txBody>
      </p:sp>
      <p:sp>
        <p:nvSpPr>
          <p:cNvPr id="3" name="内容占位符 2"/>
          <p:cNvSpPr>
            <a:spLocks noGrp="1"/>
          </p:cNvSpPr>
          <p:nvPr>
            <p:ph idx="1"/>
          </p:nvPr>
        </p:nvSpPr>
        <p:spPr>
          <a:xfrm>
            <a:off x="609600" y="1382750"/>
            <a:ext cx="10972800" cy="3280690"/>
          </a:xfrm>
        </p:spPr>
        <p:txBody>
          <a:bodyPr/>
          <a:lstStyle/>
          <a:p>
            <a:pPr marL="0" indent="0">
              <a:lnSpc>
                <a:spcPct val="150000"/>
              </a:lnSpc>
              <a:buNone/>
            </a:pPr>
            <a:r>
              <a:rPr lang="zh-CN" altLang="en-US" sz="2800" dirty="0" smtClean="0">
                <a:latin typeface="黑体" panose="02010600030101010101" charset="-122"/>
                <a:ea typeface="黑体" panose="02010600030101010101" charset="-122"/>
              </a:rPr>
              <a:t>    领取</a:t>
            </a:r>
            <a:r>
              <a:rPr lang="zh-CN" altLang="en-US" sz="2800" dirty="0">
                <a:latin typeface="黑体" panose="02010600030101010101" charset="-122"/>
                <a:ea typeface="黑体" panose="02010600030101010101" charset="-122"/>
              </a:rPr>
              <a:t>失业保险金人员自解除合同之日起</a:t>
            </a:r>
            <a:r>
              <a:rPr lang="en-US" altLang="zh-CN" sz="2800" dirty="0">
                <a:latin typeface="黑体" panose="02010600030101010101" charset="-122"/>
                <a:ea typeface="黑体" panose="02010600030101010101" charset="-122"/>
              </a:rPr>
              <a:t>6</a:t>
            </a:r>
            <a:r>
              <a:rPr lang="zh-CN" altLang="en-US" sz="2800" dirty="0">
                <a:latin typeface="黑体" panose="02010600030101010101" charset="-122"/>
                <a:ea typeface="黑体" panose="02010600030101010101" charset="-122"/>
              </a:rPr>
              <a:t>个月以内被原用人单位</a:t>
            </a:r>
            <a:r>
              <a:rPr lang="en-US" altLang="zh-CN" sz="2800" dirty="0">
                <a:latin typeface="黑体" panose="02010600030101010101" charset="-122"/>
                <a:ea typeface="黑体" panose="02010600030101010101" charset="-122"/>
              </a:rPr>
              <a:t>(</a:t>
            </a:r>
            <a:r>
              <a:rPr lang="zh-CN" altLang="en-US" sz="2800" dirty="0">
                <a:latin typeface="黑体" panose="02010600030101010101" charset="-122"/>
                <a:ea typeface="黑体" panose="02010600030101010101" charset="-122"/>
              </a:rPr>
              <a:t>同一股东、合伙人或法人经营的不同的劳务派遣机构视为同一用人单位</a:t>
            </a:r>
            <a:r>
              <a:rPr lang="en-US" altLang="zh-CN" sz="2800" dirty="0">
                <a:latin typeface="黑体" panose="02010600030101010101" charset="-122"/>
                <a:ea typeface="黑体" panose="02010600030101010101" charset="-122"/>
              </a:rPr>
              <a:t>)</a:t>
            </a:r>
            <a:r>
              <a:rPr lang="zh-CN" altLang="en-US" sz="2800" dirty="0">
                <a:latin typeface="黑体" panose="02010600030101010101" charset="-122"/>
                <a:ea typeface="黑体" panose="02010600030101010101" charset="-122"/>
              </a:rPr>
              <a:t>重新录用</a:t>
            </a:r>
            <a:r>
              <a:rPr lang="en-US" altLang="zh-CN" sz="2800" dirty="0">
                <a:latin typeface="黑体" panose="02010600030101010101" charset="-122"/>
                <a:ea typeface="黑体" panose="02010600030101010101" charset="-122"/>
              </a:rPr>
              <a:t>,</a:t>
            </a:r>
            <a:r>
              <a:rPr lang="zh-CN" altLang="en-US" sz="2800" dirty="0">
                <a:latin typeface="黑体" panose="02010600030101010101" charset="-122"/>
                <a:ea typeface="黑体" panose="02010600030101010101" charset="-122"/>
              </a:rPr>
              <a:t>或是身份由原单位职工变为劳务派遣人员</a:t>
            </a:r>
            <a:r>
              <a:rPr lang="en-US" altLang="zh-CN" sz="2800" dirty="0">
                <a:latin typeface="黑体" panose="02010600030101010101" charset="-122"/>
                <a:ea typeface="黑体" panose="02010600030101010101" charset="-122"/>
              </a:rPr>
              <a:t>,</a:t>
            </a:r>
            <a:r>
              <a:rPr lang="zh-CN" altLang="en-US" sz="2800" dirty="0">
                <a:latin typeface="黑体" panose="02010600030101010101" charset="-122"/>
                <a:ea typeface="黑体" panose="02010600030101010101" charset="-122"/>
              </a:rPr>
              <a:t>以及仅变换劳务派遣机构但未变更实际用工单位的</a:t>
            </a:r>
            <a:r>
              <a:rPr lang="en-US" altLang="zh-CN" sz="2800" dirty="0">
                <a:latin typeface="黑体" panose="02010600030101010101" charset="-122"/>
                <a:ea typeface="黑体" panose="02010600030101010101" charset="-122"/>
              </a:rPr>
              <a:t>,</a:t>
            </a:r>
            <a:r>
              <a:rPr lang="zh-CN" altLang="en-US" sz="2800" dirty="0">
                <a:latin typeface="黑体" panose="02010600030101010101" charset="-122"/>
                <a:ea typeface="黑体" panose="02010600030101010101" charset="-122"/>
              </a:rPr>
              <a:t>不得申领就业补贴。</a:t>
            </a:r>
            <a:endParaRPr lang="zh-CN" altLang="en-US" sz="2800" dirty="0">
              <a:solidFill>
                <a:schemeClr val="accent1"/>
              </a:solidFill>
              <a:effectLst>
                <a:outerShdw blurRad="38100" dist="25400" dir="5400000" algn="ctr" rotWithShape="0">
                  <a:srgbClr val="6E747A">
                    <a:alpha val="43000"/>
                  </a:srgbClr>
                </a:outerShdw>
              </a:effectLst>
              <a:latin typeface="黑体" panose="02010600030101010101" charset="-122"/>
              <a:ea typeface="黑体" panose="02010600030101010101" charset="-122"/>
              <a:sym typeface="+mn-ea"/>
            </a:endParaRPr>
          </a:p>
        </p:txBody>
      </p:sp>
      <p:sp>
        <p:nvSpPr>
          <p:cNvPr id="4" name="灯片编号占位符 3"/>
          <p:cNvSpPr>
            <a:spLocks noGrp="1"/>
          </p:cNvSpPr>
          <p:nvPr>
            <p:ph type="sldNum" sz="quarter" idx="12"/>
          </p:nvPr>
        </p:nvSpPr>
        <p:spPr/>
        <p:txBody>
          <a:bodyPr/>
          <a:lstStyle/>
          <a:p>
            <a:fld id="{7D9BB5D0-35E4-459D-AEF3-FE4D7C45CC19}" type="slidenum">
              <a:rPr lang="zh-CN" altLang="en-US" smtClean="0"/>
              <a:pPr/>
              <a:t>25</a:t>
            </a:fld>
            <a:endParaRPr lang="zh-CN" altLang="en-US"/>
          </a:p>
        </p:txBody>
      </p:sp>
    </p:spTree>
    <p:extLst>
      <p:ext uri="{BB962C8B-B14F-4D97-AF65-F5344CB8AC3E}">
        <p14:creationId xmlns:p14="http://schemas.microsoft.com/office/powerpoint/2010/main" val="6954784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dirty="0" smtClean="0"/>
              <a:t>申报材料：</a:t>
            </a:r>
            <a:endParaRPr lang="en-US" altLang="zh-CN" dirty="0" smtClean="0"/>
          </a:p>
          <a:p>
            <a:r>
              <a:rPr lang="zh-CN" altLang="en-US" dirty="0" smtClean="0"/>
              <a:t>（</a:t>
            </a:r>
            <a:r>
              <a:rPr lang="en-US" altLang="zh-CN" dirty="0" smtClean="0"/>
              <a:t>1</a:t>
            </a:r>
            <a:r>
              <a:rPr lang="zh-CN" altLang="en-US" dirty="0" smtClean="0"/>
              <a:t>）</a:t>
            </a:r>
            <a:r>
              <a:rPr lang="en-US" altLang="zh-CN" dirty="0" smtClean="0"/>
              <a:t>《</a:t>
            </a:r>
            <a:r>
              <a:rPr lang="zh-CN" altLang="en-US" dirty="0" smtClean="0"/>
              <a:t>用人单位招录领金人员就业补贴申报表</a:t>
            </a:r>
            <a:r>
              <a:rPr lang="en-US" altLang="zh-CN" dirty="0" smtClean="0"/>
              <a:t>》</a:t>
            </a:r>
          </a:p>
          <a:p>
            <a:r>
              <a:rPr lang="zh-CN" altLang="en-US" dirty="0" smtClean="0"/>
              <a:t>（</a:t>
            </a:r>
            <a:r>
              <a:rPr lang="en-US" altLang="zh-CN" dirty="0" smtClean="0"/>
              <a:t>2</a:t>
            </a:r>
            <a:r>
              <a:rPr lang="zh-CN" altLang="en-US" dirty="0" smtClean="0"/>
              <a:t>）</a:t>
            </a:r>
            <a:r>
              <a:rPr lang="en-US" altLang="zh-CN" dirty="0" smtClean="0"/>
              <a:t>《</a:t>
            </a:r>
            <a:r>
              <a:rPr lang="zh-CN" altLang="en-US" dirty="0" smtClean="0"/>
              <a:t>招录人员花名册</a:t>
            </a:r>
            <a:r>
              <a:rPr lang="en-US" altLang="zh-CN" dirty="0" smtClean="0"/>
              <a:t>》</a:t>
            </a:r>
          </a:p>
          <a:p>
            <a:r>
              <a:rPr lang="zh-CN" altLang="en-US" dirty="0" smtClean="0"/>
              <a:t>（</a:t>
            </a:r>
            <a:r>
              <a:rPr lang="en-US" altLang="zh-CN" dirty="0" smtClean="0"/>
              <a:t>3</a:t>
            </a:r>
            <a:r>
              <a:rPr lang="zh-CN" altLang="en-US" dirty="0" smtClean="0"/>
              <a:t>）用人单位营业执照。</a:t>
            </a:r>
            <a:endParaRPr lang="en-US" altLang="zh-CN" dirty="0" smtClean="0"/>
          </a:p>
          <a:p>
            <a:endParaRPr lang="en-US" altLang="zh-CN" dirty="0"/>
          </a:p>
          <a:p>
            <a:pPr lvl="0" indent="0"/>
            <a:r>
              <a:rPr lang="zh-CN" altLang="en-US" dirty="0">
                <a:solidFill>
                  <a:srgbClr val="C00000"/>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楷体_GB2312" panose="02010609030101010101" pitchFamily="49" charset="-122"/>
              </a:rPr>
              <a:t>经办及咨询方式：</a:t>
            </a:r>
            <a:endParaRPr lang="en-US" altLang="zh-CN" dirty="0">
              <a:solidFill>
                <a:srgbClr val="C00000"/>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楷体_GB2312" panose="02010609030101010101" pitchFamily="49" charset="-122"/>
            </a:endParaRPr>
          </a:p>
          <a:p>
            <a:pPr lvl="0" indent="0"/>
            <a:r>
              <a:rPr lang="zh-CN" altLang="en-US" dirty="0">
                <a:solidFill>
                  <a:srgbClr val="C00000"/>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楷体_GB2312" panose="02010609030101010101" pitchFamily="49" charset="-122"/>
              </a:rPr>
              <a:t>市失业保险和就业管理服务中心失业保险科：</a:t>
            </a:r>
            <a:r>
              <a:rPr lang="en-US" altLang="zh-CN" dirty="0">
                <a:solidFill>
                  <a:srgbClr val="C00000"/>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楷体_GB2312" panose="02010609030101010101" pitchFamily="49" charset="-122"/>
              </a:rPr>
              <a:t>2044869</a:t>
            </a:r>
          </a:p>
          <a:p>
            <a:endParaRPr lang="zh-CN" altLang="en-US" dirty="0"/>
          </a:p>
        </p:txBody>
      </p:sp>
      <p:sp>
        <p:nvSpPr>
          <p:cNvPr id="4" name="灯片编号占位符 3"/>
          <p:cNvSpPr>
            <a:spLocks noGrp="1"/>
          </p:cNvSpPr>
          <p:nvPr>
            <p:ph type="sldNum" sz="quarter" idx="12"/>
          </p:nvPr>
        </p:nvSpPr>
        <p:spPr/>
        <p:txBody>
          <a:bodyPr/>
          <a:lstStyle/>
          <a:p>
            <a:fld id="{7D9BB5D0-35E4-459D-AEF3-FE4D7C45CC19}" type="slidenum">
              <a:rPr lang="zh-CN" altLang="en-US" smtClean="0"/>
              <a:pPr/>
              <a:t>26</a:t>
            </a:fld>
            <a:endParaRPr lang="zh-CN" altLang="en-US"/>
          </a:p>
        </p:txBody>
      </p:sp>
    </p:spTree>
    <p:extLst>
      <p:ext uri="{BB962C8B-B14F-4D97-AF65-F5344CB8AC3E}">
        <p14:creationId xmlns:p14="http://schemas.microsoft.com/office/powerpoint/2010/main" val="38834185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5" name="图片 6" descr="9_YVH}KJV7_H@K$MPT68V4E"/>
          <p:cNvPicPr>
            <a:picLocks noChangeAspect="1"/>
          </p:cNvPicPr>
          <p:nvPr/>
        </p:nvPicPr>
        <p:blipFill>
          <a:blip r:embed="rId2"/>
          <a:srcRect/>
          <a:stretch>
            <a:fillRect/>
          </a:stretch>
        </p:blipFill>
        <p:spPr bwMode="auto">
          <a:xfrm>
            <a:off x="1536700" y="2011363"/>
            <a:ext cx="8913813" cy="3478212"/>
          </a:xfrm>
          <a:prstGeom prst="rect">
            <a:avLst/>
          </a:prstGeom>
          <a:noFill/>
          <a:ln w="9525">
            <a:noFill/>
            <a:miter lim="800000"/>
            <a:headEnd/>
            <a:tailEnd/>
          </a:ln>
        </p:spPr>
      </p:pic>
      <p:grpSp>
        <p:nvGrpSpPr>
          <p:cNvPr id="141" name="组合 8"/>
          <p:cNvGrpSpPr/>
          <p:nvPr/>
        </p:nvGrpSpPr>
        <p:grpSpPr>
          <a:xfrm>
            <a:off x="2828202" y="3428382"/>
            <a:ext cx="764953" cy="654310"/>
            <a:chOff x="6130971" y="1234452"/>
            <a:chExt cx="764953" cy="654310"/>
          </a:xfrm>
          <a:solidFill>
            <a:srgbClr val="C00000"/>
          </a:solidFill>
        </p:grpSpPr>
        <p:sp>
          <p:nvSpPr>
            <p:cNvPr id="1048652" name="圆角矩形 9"/>
            <p:cNvSpPr/>
            <p:nvPr/>
          </p:nvSpPr>
          <p:spPr>
            <a:xfrm>
              <a:off x="6175941" y="1249442"/>
              <a:ext cx="639320" cy="639320"/>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zh-CN" altLang="en-US">
                <a:solidFill>
                  <a:schemeClr val="bg2"/>
                </a:solidFill>
              </a:endParaRPr>
            </a:p>
          </p:txBody>
        </p:sp>
        <p:sp>
          <p:nvSpPr>
            <p:cNvPr id="1048653" name="文本框 10"/>
            <p:cNvSpPr txBox="1"/>
            <p:nvPr/>
          </p:nvSpPr>
          <p:spPr>
            <a:xfrm>
              <a:off x="6130971" y="1234452"/>
              <a:ext cx="764953" cy="584775"/>
            </a:xfrm>
            <a:prstGeom prst="rect">
              <a:avLst/>
            </a:prstGeom>
            <a:grpFill/>
            <a:effectLst/>
          </p:spPr>
          <p:txBody>
            <a:bodyPr wrap="none">
              <a:spAutoFit/>
            </a:bodyPr>
            <a:lstStyle/>
            <a:p>
              <a:pPr fontAlgn="auto">
                <a:spcBef>
                  <a:spcPts val="0"/>
                </a:spcBef>
                <a:spcAft>
                  <a:spcPts val="0"/>
                </a:spcAft>
              </a:pPr>
              <a:r>
                <a:rPr lang="en-US" altLang="zh-CN" sz="3200" b="1" dirty="0">
                  <a:solidFill>
                    <a:schemeClr val="bg2"/>
                  </a:solidFill>
                  <a:latin typeface="+mn-lt"/>
                  <a:ea typeface="+mn-ea"/>
                </a:rPr>
                <a:t> </a:t>
              </a:r>
              <a:r>
                <a:rPr lang="zh-CN" altLang="en-US" sz="2800" b="1" dirty="0">
                  <a:solidFill>
                    <a:schemeClr val="bg1"/>
                  </a:solidFill>
                  <a:latin typeface="微软雅黑" panose="020B0503020204020204" charset="-122"/>
                  <a:ea typeface="微软雅黑" panose="020B0503020204020204" charset="-122"/>
                </a:rPr>
                <a:t> </a:t>
              </a:r>
              <a:r>
                <a:rPr lang="zh-CN" altLang="en-US" sz="2800" b="1" dirty="0" smtClean="0">
                  <a:solidFill>
                    <a:schemeClr val="bg1"/>
                  </a:solidFill>
                  <a:latin typeface="微软雅黑" panose="020B0503020204020204" charset="-122"/>
                  <a:ea typeface="微软雅黑" panose="020B0503020204020204" charset="-122"/>
                </a:rPr>
                <a:t>四</a:t>
              </a:r>
              <a:endParaRPr lang="zh-CN" altLang="en-US" sz="3600" dirty="0">
                <a:solidFill>
                  <a:schemeClr val="bg2"/>
                </a:solidFill>
                <a:latin typeface="黑体" panose="02010600030101010101" charset="-122"/>
                <a:ea typeface="黑体" panose="02010600030101010101" charset="-122"/>
              </a:endParaRPr>
            </a:p>
          </p:txBody>
        </p:sp>
      </p:grpSp>
      <p:sp>
        <p:nvSpPr>
          <p:cNvPr id="1048654" name="文本框 32"/>
          <p:cNvSpPr txBox="1">
            <a:spLocks noChangeArrowheads="1"/>
          </p:cNvSpPr>
          <p:nvPr/>
        </p:nvSpPr>
        <p:spPr bwMode="auto">
          <a:xfrm>
            <a:off x="3925570" y="3429000"/>
            <a:ext cx="5515610" cy="523220"/>
          </a:xfrm>
          <a:prstGeom prst="rect">
            <a:avLst/>
          </a:prstGeom>
          <a:noFill/>
          <a:ln w="9525">
            <a:noFill/>
            <a:miter lim="800000"/>
          </a:ln>
        </p:spPr>
        <p:txBody>
          <a:bodyPr wrap="square">
            <a:spAutoFit/>
          </a:bodyPr>
          <a:lstStyle/>
          <a:p>
            <a:pPr algn="ctr"/>
            <a:r>
              <a:rPr lang="zh-CN" altLang="en-US" sz="2800" b="1" dirty="0">
                <a:solidFill>
                  <a:schemeClr val="bg1"/>
                </a:solidFill>
                <a:latin typeface="微软雅黑" panose="020B0503020204020204" charset="-122"/>
                <a:ea typeface="微软雅黑" panose="020B0503020204020204" charset="-122"/>
              </a:rPr>
              <a:t>小微企业创业担保贷款及贴息</a:t>
            </a:r>
          </a:p>
        </p:txBody>
      </p:sp>
      <p:sp>
        <p:nvSpPr>
          <p:cNvPr id="7" name="灯片编号占位符 6"/>
          <p:cNvSpPr>
            <a:spLocks noGrp="1"/>
          </p:cNvSpPr>
          <p:nvPr>
            <p:ph type="sldNum" sz="quarter" idx="12"/>
          </p:nvPr>
        </p:nvSpPr>
        <p:spPr/>
        <p:txBody>
          <a:bodyPr/>
          <a:lstStyle/>
          <a:p>
            <a:fld id="{7D9BB5D0-35E4-459D-AEF3-FE4D7C45CC19}" type="slidenum">
              <a:rPr lang="zh-CN" altLang="en-US" smtClean="0"/>
              <a:pPr/>
              <a:t>27</a:t>
            </a:fld>
            <a:endParaRPr lang="zh-CN" altLang="en-US"/>
          </a:p>
        </p:txBody>
      </p:sp>
    </p:spTree>
    <p:extLst>
      <p:ext uri="{BB962C8B-B14F-4D97-AF65-F5344CB8AC3E}">
        <p14:creationId xmlns:p14="http://schemas.microsoft.com/office/powerpoint/2010/main" val="972549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41"/>
                                        </p:tgtEl>
                                        <p:attrNameLst>
                                          <p:attrName>style.visibility</p:attrName>
                                        </p:attrNameLst>
                                      </p:cBhvr>
                                      <p:to>
                                        <p:strVal val="visible"/>
                                      </p:to>
                                    </p:set>
                                    <p:anim calcmode="lin" valueType="num">
                                      <p:cBhvr additive="base">
                                        <p:cTn id="7" dur="500" fill="hold"/>
                                        <p:tgtEl>
                                          <p:spTgt spid="141"/>
                                        </p:tgtEl>
                                        <p:attrNameLst>
                                          <p:attrName>ppt_x</p:attrName>
                                        </p:attrNameLst>
                                      </p:cBhvr>
                                      <p:tavLst>
                                        <p:tav tm="0">
                                          <p:val>
                                            <p:strVal val="0-#ppt_w/2"/>
                                          </p:val>
                                        </p:tav>
                                        <p:tav tm="100000">
                                          <p:val>
                                            <p:strVal val="#ppt_x"/>
                                          </p:val>
                                        </p:tav>
                                      </p:tavLst>
                                    </p:anim>
                                    <p:anim calcmode="lin" valueType="num">
                                      <p:cBhvr additive="base">
                                        <p:cTn id="8" dur="500" fill="hold"/>
                                        <p:tgtEl>
                                          <p:spTgt spid="14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48654"/>
                                        </p:tgtEl>
                                        <p:attrNameLst>
                                          <p:attrName>style.visibility</p:attrName>
                                        </p:attrNameLst>
                                      </p:cBhvr>
                                      <p:to>
                                        <p:strVal val="visible"/>
                                      </p:to>
                                    </p:set>
                                    <p:anim calcmode="lin" valueType="num">
                                      <p:cBhvr additive="base">
                                        <p:cTn id="11" dur="500" fill="hold"/>
                                        <p:tgtEl>
                                          <p:spTgt spid="1048654"/>
                                        </p:tgtEl>
                                        <p:attrNameLst>
                                          <p:attrName>ppt_x</p:attrName>
                                        </p:attrNameLst>
                                      </p:cBhvr>
                                      <p:tavLst>
                                        <p:tav tm="0">
                                          <p:val>
                                            <p:strVal val="1+#ppt_w/2"/>
                                          </p:val>
                                        </p:tav>
                                        <p:tav tm="100000">
                                          <p:val>
                                            <p:strVal val="#ppt_x"/>
                                          </p:val>
                                        </p:tav>
                                      </p:tavLst>
                                    </p:anim>
                                    <p:anim calcmode="lin" valueType="num">
                                      <p:cBhvr additive="base">
                                        <p:cTn id="12" dur="500" fill="hold"/>
                                        <p:tgtEl>
                                          <p:spTgt spid="10486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5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7D9BB5D0-35E4-459D-AEF3-FE4D7C45CC19}" type="slidenum">
              <a:rPr lang="zh-CN" altLang="en-US" smtClean="0"/>
              <a:pPr/>
              <a:t>28</a:t>
            </a:fld>
            <a:endParaRPr lang="zh-CN" altLang="en-US"/>
          </a:p>
        </p:txBody>
      </p:sp>
      <p:sp>
        <p:nvSpPr>
          <p:cNvPr id="9" name="文本框 33"/>
          <p:cNvSpPr txBox="1"/>
          <p:nvPr/>
        </p:nvSpPr>
        <p:spPr>
          <a:xfrm>
            <a:off x="914401" y="1596207"/>
            <a:ext cx="10170082" cy="3970318"/>
          </a:xfrm>
          <a:prstGeom prst="rect">
            <a:avLst/>
          </a:prstGeom>
          <a:noFill/>
          <a:ln w="9525">
            <a:noFill/>
          </a:ln>
        </p:spPr>
        <p:txBody>
          <a:bodyPr wrap="square">
            <a:spAutoFit/>
          </a:bodyPr>
          <a:lstStyle/>
          <a:p>
            <a:r>
              <a:rPr lang="en-US" altLang="zh-CN" sz="2800" b="1" dirty="0"/>
              <a:t>1</a:t>
            </a:r>
            <a:r>
              <a:rPr lang="zh-CN" altLang="zh-CN" sz="2800" b="1" dirty="0"/>
              <a:t>、政策内容</a:t>
            </a:r>
            <a:endParaRPr lang="zh-CN" altLang="zh-CN" sz="2800" dirty="0"/>
          </a:p>
          <a:p>
            <a:r>
              <a:rPr lang="zh-CN" altLang="zh-CN" sz="2800" dirty="0"/>
              <a:t>对当年新招用符合创业担保贷款申请条件的人员（不包括大学生村官、留学回国学生、返乡创业农民工、网络商户）达到企业现有在职职工总数</a:t>
            </a:r>
            <a:r>
              <a:rPr lang="en-US" altLang="zh-CN" sz="2800" dirty="0"/>
              <a:t>15%</a:t>
            </a:r>
            <a:r>
              <a:rPr lang="zh-CN" altLang="zh-CN" sz="2800" dirty="0"/>
              <a:t>（超过</a:t>
            </a:r>
            <a:r>
              <a:rPr lang="en-US" altLang="zh-CN" sz="2800" dirty="0"/>
              <a:t>100</a:t>
            </a:r>
            <a:r>
              <a:rPr lang="zh-CN" altLang="zh-CN" sz="2800" dirty="0"/>
              <a:t>人的企业达</a:t>
            </a:r>
            <a:r>
              <a:rPr lang="en-US" altLang="zh-CN" sz="2800" dirty="0"/>
              <a:t>8%</a:t>
            </a:r>
            <a:r>
              <a:rPr lang="zh-CN" altLang="zh-CN" sz="2800" dirty="0"/>
              <a:t>）以上、并与其签订</a:t>
            </a:r>
            <a:r>
              <a:rPr lang="en-US" altLang="zh-CN" sz="2800" dirty="0"/>
              <a:t>1</a:t>
            </a:r>
            <a:r>
              <a:rPr lang="zh-CN" altLang="zh-CN" sz="2800" dirty="0"/>
              <a:t>年以上劳动合同的小微企业（广告业、桑拿、按摩、网吧、氧吧以及其他国家产业政策不予鼓励的企业除外），人社部门进行资格审核，符合条件的推送给经办银行。经办银行根据企业实际招用人数合理确定贷款额度，最高不超过</a:t>
            </a:r>
            <a:r>
              <a:rPr lang="en-US" altLang="zh-CN" sz="2800" dirty="0"/>
              <a:t>300</a:t>
            </a:r>
            <a:r>
              <a:rPr lang="zh-CN" altLang="zh-CN" sz="2800" dirty="0"/>
              <a:t>万元。小微企业应无拖欠职工工资、欠缴社会保险费等严重违法违规信用记录。</a:t>
            </a:r>
            <a:endParaRPr lang="zh-CN" altLang="en-US" sz="2800" dirty="0">
              <a:latin typeface="微软雅黑" panose="020B0503020204020204" charset="-122"/>
              <a:ea typeface="微软雅黑" panose="020B0503020204020204" charset="-122"/>
            </a:endParaRPr>
          </a:p>
        </p:txBody>
      </p:sp>
      <p:sp>
        <p:nvSpPr>
          <p:cNvPr id="5" name="标题 1"/>
          <p:cNvSpPr>
            <a:spLocks noGrp="1"/>
          </p:cNvSpPr>
          <p:nvPr>
            <p:ph type="title"/>
          </p:nvPr>
        </p:nvSpPr>
        <p:spPr>
          <a:xfrm>
            <a:off x="279260" y="820786"/>
            <a:ext cx="11059300" cy="582613"/>
          </a:xfrm>
        </p:spPr>
        <p:txBody>
          <a:bodyPr anchor="ctr"/>
          <a:lstStyle/>
          <a:p>
            <a:r>
              <a:rPr lang="zh-CN" altLang="en-US" sz="3200" dirty="0">
                <a:solidFill>
                  <a:schemeClr val="accent1"/>
                </a:solidFill>
                <a:effectLst>
                  <a:outerShdw blurRad="38100" dist="25400" dir="5400000" algn="ctr" rotWithShape="0">
                    <a:srgbClr val="6E747A">
                      <a:alpha val="43000"/>
                    </a:srgbClr>
                  </a:outerShdw>
                </a:effectLst>
                <a:latin typeface="黑体" panose="02010600030101010101" charset="-122"/>
                <a:ea typeface="黑体" panose="02010600030101010101" charset="-122"/>
              </a:rPr>
              <a:t>四、小微企业创业担保贷款及贴息</a:t>
            </a:r>
            <a:endParaRPr lang="zh-CN" altLang="en-US" sz="3200" dirty="0">
              <a:solidFill>
                <a:srgbClr val="0000FF"/>
              </a:solidFill>
              <a:ea typeface="黑体" panose="02010600030101010101" charset="-122"/>
            </a:endParaRPr>
          </a:p>
        </p:txBody>
      </p:sp>
    </p:spTree>
    <p:extLst>
      <p:ext uri="{BB962C8B-B14F-4D97-AF65-F5344CB8AC3E}">
        <p14:creationId xmlns:p14="http://schemas.microsoft.com/office/powerpoint/2010/main" val="36233116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dirty="0"/>
              <a:t>贷款合同签订后，经办银行按季度向财政部门申请贴息资金。自</a:t>
            </a:r>
            <a:r>
              <a:rPr lang="en-US" altLang="zh-CN" dirty="0"/>
              <a:t>2021</a:t>
            </a:r>
            <a:r>
              <a:rPr lang="zh-CN" altLang="zh-CN" dirty="0"/>
              <a:t>年</a:t>
            </a:r>
            <a:r>
              <a:rPr lang="en-US" altLang="zh-CN" dirty="0"/>
              <a:t>1</a:t>
            </a:r>
            <a:r>
              <a:rPr lang="zh-CN" altLang="zh-CN" dirty="0"/>
              <a:t>月</a:t>
            </a:r>
            <a:r>
              <a:rPr lang="en-US" altLang="zh-CN" dirty="0"/>
              <a:t>1</a:t>
            </a:r>
            <a:r>
              <a:rPr lang="zh-CN" altLang="zh-CN" dirty="0"/>
              <a:t>日起，新发放的小微企业创业担保贷款利息，</a:t>
            </a:r>
            <a:r>
              <a:rPr lang="en-US" altLang="zh-CN" dirty="0"/>
              <a:t>LPR-150BP</a:t>
            </a:r>
            <a:r>
              <a:rPr lang="zh-CN" altLang="zh-CN" dirty="0"/>
              <a:t>以下部分，由借款企业承担，剩余部分财政给予贴息，期限不超过两年，对还款积极、带动就业能力强、创业项目好的借款小微企业，可继续提供创业担保贷款贴息，但累计次数不得超过</a:t>
            </a:r>
            <a:r>
              <a:rPr lang="en-US" altLang="zh-CN" dirty="0"/>
              <a:t>3</a:t>
            </a:r>
            <a:r>
              <a:rPr lang="zh-CN" altLang="zh-CN" dirty="0"/>
              <a:t>次。</a:t>
            </a:r>
          </a:p>
          <a:p>
            <a:endParaRPr lang="zh-CN" altLang="en-US" dirty="0"/>
          </a:p>
        </p:txBody>
      </p:sp>
      <p:sp>
        <p:nvSpPr>
          <p:cNvPr id="4" name="灯片编号占位符 3"/>
          <p:cNvSpPr>
            <a:spLocks noGrp="1"/>
          </p:cNvSpPr>
          <p:nvPr>
            <p:ph type="sldNum" sz="quarter" idx="12"/>
          </p:nvPr>
        </p:nvSpPr>
        <p:spPr/>
        <p:txBody>
          <a:bodyPr/>
          <a:lstStyle/>
          <a:p>
            <a:fld id="{7D9BB5D0-35E4-459D-AEF3-FE4D7C45CC19}" type="slidenum">
              <a:rPr lang="zh-CN" altLang="en-US" smtClean="0"/>
              <a:pPr/>
              <a:t>29</a:t>
            </a:fld>
            <a:endParaRPr lang="zh-CN" altLang="en-US"/>
          </a:p>
        </p:txBody>
      </p:sp>
    </p:spTree>
    <p:extLst>
      <p:ext uri="{BB962C8B-B14F-4D97-AF65-F5344CB8AC3E}">
        <p14:creationId xmlns:p14="http://schemas.microsoft.com/office/powerpoint/2010/main" val="1630474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5" name="图片 6" descr="9_YVH}KJV7_H@K$MPT68V4E"/>
          <p:cNvPicPr>
            <a:picLocks noChangeAspect="1"/>
          </p:cNvPicPr>
          <p:nvPr/>
        </p:nvPicPr>
        <p:blipFill>
          <a:blip r:embed="rId2"/>
          <a:srcRect/>
          <a:stretch>
            <a:fillRect/>
          </a:stretch>
        </p:blipFill>
        <p:spPr bwMode="auto">
          <a:xfrm>
            <a:off x="1536700" y="2011363"/>
            <a:ext cx="8913813" cy="3478212"/>
          </a:xfrm>
          <a:prstGeom prst="rect">
            <a:avLst/>
          </a:prstGeom>
          <a:noFill/>
          <a:ln w="9525">
            <a:noFill/>
            <a:miter lim="800000"/>
            <a:headEnd/>
            <a:tailEnd/>
          </a:ln>
        </p:spPr>
      </p:pic>
      <p:grpSp>
        <p:nvGrpSpPr>
          <p:cNvPr id="141" name="组合 8"/>
          <p:cNvGrpSpPr/>
          <p:nvPr/>
        </p:nvGrpSpPr>
        <p:grpSpPr>
          <a:xfrm>
            <a:off x="2691042" y="3428382"/>
            <a:ext cx="821450" cy="654310"/>
            <a:chOff x="5993811" y="1234452"/>
            <a:chExt cx="821450" cy="654310"/>
          </a:xfrm>
          <a:solidFill>
            <a:srgbClr val="C00000"/>
          </a:solidFill>
        </p:grpSpPr>
        <p:sp>
          <p:nvSpPr>
            <p:cNvPr id="1048652" name="圆角矩形 9"/>
            <p:cNvSpPr/>
            <p:nvPr/>
          </p:nvSpPr>
          <p:spPr>
            <a:xfrm>
              <a:off x="6175941" y="1249442"/>
              <a:ext cx="639320" cy="639320"/>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zh-CN" altLang="en-US">
                <a:solidFill>
                  <a:schemeClr val="bg2"/>
                </a:solidFill>
              </a:endParaRPr>
            </a:p>
          </p:txBody>
        </p:sp>
        <p:sp>
          <p:nvSpPr>
            <p:cNvPr id="1048653" name="文本框 10"/>
            <p:cNvSpPr txBox="1"/>
            <p:nvPr/>
          </p:nvSpPr>
          <p:spPr>
            <a:xfrm>
              <a:off x="5993811" y="1234452"/>
              <a:ext cx="764953" cy="584775"/>
            </a:xfrm>
            <a:prstGeom prst="rect">
              <a:avLst/>
            </a:prstGeom>
            <a:grpFill/>
            <a:effectLst/>
          </p:spPr>
          <p:txBody>
            <a:bodyPr wrap="none">
              <a:spAutoFit/>
            </a:bodyPr>
            <a:lstStyle/>
            <a:p>
              <a:pPr fontAlgn="auto">
                <a:spcBef>
                  <a:spcPts val="0"/>
                </a:spcBef>
                <a:spcAft>
                  <a:spcPts val="0"/>
                </a:spcAft>
              </a:pPr>
              <a:r>
                <a:rPr lang="en-US" altLang="zh-CN" sz="3200" b="1" dirty="0">
                  <a:solidFill>
                    <a:schemeClr val="bg2"/>
                  </a:solidFill>
                  <a:latin typeface="+mn-lt"/>
                  <a:ea typeface="+mn-ea"/>
                </a:rPr>
                <a:t> </a:t>
              </a:r>
              <a:r>
                <a:rPr lang="zh-CN" altLang="en-US" sz="2800" b="1" dirty="0">
                  <a:solidFill>
                    <a:schemeClr val="bg1"/>
                  </a:solidFill>
                  <a:latin typeface="微软雅黑" panose="020B0503020204020204" charset="-122"/>
                  <a:ea typeface="微软雅黑" panose="020B0503020204020204" charset="-122"/>
                </a:rPr>
                <a:t> </a:t>
              </a:r>
              <a:r>
                <a:rPr lang="zh-CN" altLang="en-US" sz="2800" b="1" dirty="0" smtClean="0">
                  <a:solidFill>
                    <a:schemeClr val="bg1"/>
                  </a:solidFill>
                  <a:latin typeface="微软雅黑" panose="020B0503020204020204" charset="-122"/>
                  <a:ea typeface="微软雅黑" panose="020B0503020204020204" charset="-122"/>
                </a:rPr>
                <a:t>一</a:t>
              </a:r>
              <a:endParaRPr lang="zh-CN" altLang="en-US" sz="3600" dirty="0">
                <a:solidFill>
                  <a:schemeClr val="bg2"/>
                </a:solidFill>
                <a:latin typeface="黑体" panose="02010600030101010101" charset="-122"/>
                <a:ea typeface="黑体" panose="02010600030101010101" charset="-122"/>
              </a:endParaRPr>
            </a:p>
          </p:txBody>
        </p:sp>
      </p:grpSp>
      <p:sp>
        <p:nvSpPr>
          <p:cNvPr id="1048654" name="文本框 32"/>
          <p:cNvSpPr txBox="1">
            <a:spLocks noChangeArrowheads="1"/>
          </p:cNvSpPr>
          <p:nvPr/>
        </p:nvSpPr>
        <p:spPr bwMode="auto">
          <a:xfrm>
            <a:off x="3749041" y="3429000"/>
            <a:ext cx="6427152" cy="523220"/>
          </a:xfrm>
          <a:prstGeom prst="rect">
            <a:avLst/>
          </a:prstGeom>
          <a:noFill/>
          <a:ln w="9525">
            <a:noFill/>
            <a:miter lim="800000"/>
          </a:ln>
        </p:spPr>
        <p:txBody>
          <a:bodyPr wrap="square">
            <a:spAutoFit/>
          </a:bodyPr>
          <a:lstStyle/>
          <a:p>
            <a:pPr algn="ctr"/>
            <a:r>
              <a:rPr lang="zh-CN" altLang="en-US" sz="2800" b="1" dirty="0" smtClean="0">
                <a:solidFill>
                  <a:schemeClr val="bg1"/>
                </a:solidFill>
                <a:latin typeface="微软雅黑" panose="020B0503020204020204" charset="-122"/>
                <a:ea typeface="微软雅黑" panose="020B0503020204020204" charset="-122"/>
                <a:sym typeface="+mn-ea"/>
              </a:rPr>
              <a:t>中小</a:t>
            </a:r>
            <a:r>
              <a:rPr lang="zh-CN" altLang="en-US" sz="2800" b="1" dirty="0">
                <a:solidFill>
                  <a:schemeClr val="bg1"/>
                </a:solidFill>
                <a:latin typeface="微软雅黑" panose="020B0503020204020204" charset="-122"/>
                <a:ea typeface="微软雅黑" panose="020B0503020204020204" charset="-122"/>
                <a:sym typeface="+mn-ea"/>
              </a:rPr>
              <a:t>微企业吸纳高校</a:t>
            </a:r>
            <a:r>
              <a:rPr lang="zh-CN" altLang="en-US" sz="2800" b="1" dirty="0" smtClean="0">
                <a:solidFill>
                  <a:schemeClr val="bg1"/>
                </a:solidFill>
                <a:latin typeface="微软雅黑" panose="020B0503020204020204" charset="-122"/>
                <a:ea typeface="微软雅黑" panose="020B0503020204020204" charset="-122"/>
                <a:sym typeface="+mn-ea"/>
              </a:rPr>
              <a:t>毕业生补贴</a:t>
            </a:r>
            <a:endParaRPr lang="zh-CN" altLang="en-US" sz="2800" b="1" dirty="0">
              <a:solidFill>
                <a:schemeClr val="bg1"/>
              </a:solidFill>
              <a:latin typeface="微软雅黑" panose="020B0503020204020204" charset="-122"/>
              <a:ea typeface="微软雅黑" panose="020B0503020204020204" charset="-122"/>
            </a:endParaRPr>
          </a:p>
        </p:txBody>
      </p:sp>
      <p:sp>
        <p:nvSpPr>
          <p:cNvPr id="7" name="灯片编号占位符 6"/>
          <p:cNvSpPr>
            <a:spLocks noGrp="1"/>
          </p:cNvSpPr>
          <p:nvPr>
            <p:ph type="sldNum" sz="quarter" idx="12"/>
          </p:nvPr>
        </p:nvSpPr>
        <p:spPr/>
        <p:txBody>
          <a:bodyPr/>
          <a:lstStyle/>
          <a:p>
            <a:fld id="{7D9BB5D0-35E4-459D-AEF3-FE4D7C45CC19}" type="slidenum">
              <a:rPr lang="zh-CN" altLang="en-US" smtClean="0"/>
              <a:pPr/>
              <a:t>3</a:t>
            </a:fld>
            <a:endParaRPr lang="zh-CN" altLang="en-US"/>
          </a:p>
        </p:txBody>
      </p:sp>
    </p:spTree>
    <p:extLst>
      <p:ext uri="{BB962C8B-B14F-4D97-AF65-F5344CB8AC3E}">
        <p14:creationId xmlns:p14="http://schemas.microsoft.com/office/powerpoint/2010/main" val="2114504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41"/>
                                        </p:tgtEl>
                                        <p:attrNameLst>
                                          <p:attrName>style.visibility</p:attrName>
                                        </p:attrNameLst>
                                      </p:cBhvr>
                                      <p:to>
                                        <p:strVal val="visible"/>
                                      </p:to>
                                    </p:set>
                                    <p:anim calcmode="lin" valueType="num">
                                      <p:cBhvr additive="base">
                                        <p:cTn id="7" dur="500" fill="hold"/>
                                        <p:tgtEl>
                                          <p:spTgt spid="141"/>
                                        </p:tgtEl>
                                        <p:attrNameLst>
                                          <p:attrName>ppt_x</p:attrName>
                                        </p:attrNameLst>
                                      </p:cBhvr>
                                      <p:tavLst>
                                        <p:tav tm="0">
                                          <p:val>
                                            <p:strVal val="0-#ppt_w/2"/>
                                          </p:val>
                                        </p:tav>
                                        <p:tav tm="100000">
                                          <p:val>
                                            <p:strVal val="#ppt_x"/>
                                          </p:val>
                                        </p:tav>
                                      </p:tavLst>
                                    </p:anim>
                                    <p:anim calcmode="lin" valueType="num">
                                      <p:cBhvr additive="base">
                                        <p:cTn id="8" dur="500" fill="hold"/>
                                        <p:tgtEl>
                                          <p:spTgt spid="14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48654"/>
                                        </p:tgtEl>
                                        <p:attrNameLst>
                                          <p:attrName>style.visibility</p:attrName>
                                        </p:attrNameLst>
                                      </p:cBhvr>
                                      <p:to>
                                        <p:strVal val="visible"/>
                                      </p:to>
                                    </p:set>
                                    <p:anim calcmode="lin" valueType="num">
                                      <p:cBhvr additive="base">
                                        <p:cTn id="11" dur="500" fill="hold"/>
                                        <p:tgtEl>
                                          <p:spTgt spid="1048654"/>
                                        </p:tgtEl>
                                        <p:attrNameLst>
                                          <p:attrName>ppt_x</p:attrName>
                                        </p:attrNameLst>
                                      </p:cBhvr>
                                      <p:tavLst>
                                        <p:tav tm="0">
                                          <p:val>
                                            <p:strVal val="1+#ppt_w/2"/>
                                          </p:val>
                                        </p:tav>
                                        <p:tav tm="100000">
                                          <p:val>
                                            <p:strVal val="#ppt_x"/>
                                          </p:val>
                                        </p:tav>
                                      </p:tavLst>
                                    </p:anim>
                                    <p:anim calcmode="lin" valueType="num">
                                      <p:cBhvr additive="base">
                                        <p:cTn id="12" dur="500" fill="hold"/>
                                        <p:tgtEl>
                                          <p:spTgt spid="10486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5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灯片编号占位符 12"/>
          <p:cNvSpPr>
            <a:spLocks noGrp="1"/>
          </p:cNvSpPr>
          <p:nvPr>
            <p:ph type="sldNum" sz="quarter" idx="12"/>
          </p:nvPr>
        </p:nvSpPr>
        <p:spPr/>
        <p:txBody>
          <a:bodyPr/>
          <a:lstStyle/>
          <a:p>
            <a:fld id="{7D9BB5D0-35E4-459D-AEF3-FE4D7C45CC19}" type="slidenum">
              <a:rPr lang="zh-CN" altLang="en-US" smtClean="0"/>
              <a:pPr/>
              <a:t>30</a:t>
            </a:fld>
            <a:endParaRPr lang="zh-CN" altLang="en-US"/>
          </a:p>
        </p:txBody>
      </p:sp>
      <p:sp>
        <p:nvSpPr>
          <p:cNvPr id="24577" name="标题 1"/>
          <p:cNvSpPr>
            <a:spLocks noGrp="1"/>
          </p:cNvSpPr>
          <p:nvPr>
            <p:ph type="title"/>
          </p:nvPr>
        </p:nvSpPr>
        <p:spPr>
          <a:xfrm>
            <a:off x="279260" y="820786"/>
            <a:ext cx="7457440" cy="582613"/>
          </a:xfrm>
        </p:spPr>
        <p:txBody>
          <a:bodyPr anchor="ctr"/>
          <a:lstStyle/>
          <a:p>
            <a:r>
              <a:rPr lang="zh-CN" altLang="en-US" sz="3200" dirty="0">
                <a:solidFill>
                  <a:schemeClr val="accent1"/>
                </a:solidFill>
                <a:effectLst>
                  <a:outerShdw blurRad="38100" dist="25400" dir="5400000" algn="ctr" rotWithShape="0">
                    <a:srgbClr val="6E747A">
                      <a:alpha val="43000"/>
                    </a:srgbClr>
                  </a:outerShdw>
                </a:effectLst>
                <a:latin typeface="黑体" panose="02010600030101010101" charset="-122"/>
                <a:ea typeface="黑体" panose="02010600030101010101" charset="-122"/>
              </a:rPr>
              <a:t>符合创业担保贷款申请条件的</a:t>
            </a:r>
            <a:r>
              <a:rPr lang="zh-CN" altLang="en-US" sz="3200" dirty="0" smtClean="0">
                <a:solidFill>
                  <a:schemeClr val="accent1"/>
                </a:solidFill>
                <a:effectLst>
                  <a:outerShdw blurRad="38100" dist="25400" dir="5400000" algn="ctr" rotWithShape="0">
                    <a:srgbClr val="6E747A">
                      <a:alpha val="43000"/>
                    </a:srgbClr>
                  </a:outerShdw>
                </a:effectLst>
                <a:latin typeface="黑体" panose="02010600030101010101" charset="-122"/>
                <a:ea typeface="黑体" panose="02010600030101010101" charset="-122"/>
              </a:rPr>
              <a:t>人员：</a:t>
            </a:r>
            <a:endParaRPr lang="zh-CN" altLang="en-US" sz="3200" dirty="0">
              <a:solidFill>
                <a:srgbClr val="0000FF"/>
              </a:solidFill>
              <a:ea typeface="黑体" panose="02010600030101010101" charset="-122"/>
            </a:endParaRPr>
          </a:p>
        </p:txBody>
      </p:sp>
      <p:sp>
        <p:nvSpPr>
          <p:cNvPr id="15" name="文本框 33"/>
          <p:cNvSpPr txBox="1"/>
          <p:nvPr/>
        </p:nvSpPr>
        <p:spPr>
          <a:xfrm>
            <a:off x="776857" y="2010759"/>
            <a:ext cx="10158095" cy="2308324"/>
          </a:xfrm>
          <a:prstGeom prst="rect">
            <a:avLst/>
          </a:prstGeom>
          <a:noFill/>
          <a:ln w="9525">
            <a:noFill/>
          </a:ln>
        </p:spPr>
        <p:txBody>
          <a:bodyPr wrap="square">
            <a:spAutoFit/>
          </a:bodyPr>
          <a:lstStyle/>
          <a:p>
            <a:pPr>
              <a:lnSpc>
                <a:spcPct val="150000"/>
              </a:lnSpc>
            </a:pPr>
            <a:r>
              <a:rPr lang="zh-CN" altLang="en-US" sz="2400" dirty="0" smtClean="0">
                <a:latin typeface="微软雅黑" panose="020B0503020204020204" charset="-122"/>
                <a:ea typeface="微软雅黑" panose="020B0503020204020204" charset="-122"/>
              </a:rPr>
              <a:t>    城镇</a:t>
            </a:r>
            <a:r>
              <a:rPr lang="zh-CN" altLang="en-US" sz="2400" dirty="0">
                <a:latin typeface="微软雅黑" panose="020B0503020204020204" charset="-122"/>
                <a:ea typeface="微软雅黑" panose="020B0503020204020204" charset="-122"/>
              </a:rPr>
              <a:t>登记失业人员、就业困难人员（含残疾人）、复员转业退役军人、刑满释放人员、高校毕业生（含大学生村官和留学回国学生）、化解过剩产能企业职工和失业人员、返乡创业农民工</a:t>
            </a:r>
            <a:r>
              <a:rPr lang="zh-CN" altLang="en-US" sz="2400" dirty="0" smtClean="0">
                <a:latin typeface="微软雅黑" panose="020B0503020204020204" charset="-122"/>
                <a:ea typeface="微软雅黑" panose="020B0503020204020204" charset="-122"/>
              </a:rPr>
              <a:t>、建</a:t>
            </a:r>
            <a:r>
              <a:rPr lang="zh-CN" altLang="en-US" sz="2400" dirty="0">
                <a:latin typeface="微软雅黑" panose="020B0503020204020204" charset="-122"/>
                <a:ea typeface="微软雅黑" panose="020B0503020204020204" charset="-122"/>
              </a:rPr>
              <a:t>档立卡贫困人口、农村自主创业农民、建档立卡退捕渔民。</a:t>
            </a:r>
            <a:endParaRPr sz="2400" u="none" dirty="0">
              <a:latin typeface="微软雅黑" panose="020B0503020204020204" charset="-122"/>
              <a:ea typeface="微软雅黑" panose="020B0503020204020204" charset="-122"/>
            </a:endParaRPr>
          </a:p>
        </p:txBody>
      </p:sp>
    </p:spTree>
    <p:extLst>
      <p:ext uri="{BB962C8B-B14F-4D97-AF65-F5344CB8AC3E}">
        <p14:creationId xmlns:p14="http://schemas.microsoft.com/office/powerpoint/2010/main" val="18686449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b="1" dirty="0"/>
              <a:t>申报材料</a:t>
            </a:r>
            <a:endParaRPr lang="zh-CN" altLang="zh-CN" dirty="0"/>
          </a:p>
          <a:p>
            <a:r>
              <a:rPr lang="en-US" altLang="zh-CN" dirty="0"/>
              <a:t>1</a:t>
            </a:r>
            <a:r>
              <a:rPr lang="zh-CN" altLang="zh-CN" dirty="0"/>
              <a:t>、《小微企业创业担保贷款资格审核表》；</a:t>
            </a:r>
          </a:p>
          <a:p>
            <a:r>
              <a:rPr lang="en-US" altLang="zh-CN" dirty="0"/>
              <a:t>2</a:t>
            </a:r>
            <a:r>
              <a:rPr lang="zh-CN" altLang="zh-CN" dirty="0"/>
              <a:t>、当年新招用人员花名册；</a:t>
            </a:r>
          </a:p>
          <a:p>
            <a:r>
              <a:rPr lang="en-US" altLang="zh-CN" dirty="0"/>
              <a:t>3.</a:t>
            </a:r>
            <a:r>
              <a:rPr lang="zh-CN" altLang="zh-CN" dirty="0"/>
              <a:t>营业执照；</a:t>
            </a:r>
          </a:p>
          <a:p>
            <a:r>
              <a:rPr lang="en-US" altLang="zh-CN" dirty="0"/>
              <a:t>4.</a:t>
            </a:r>
            <a:r>
              <a:rPr lang="zh-CN" altLang="zh-CN" dirty="0"/>
              <a:t>企业职工花名册</a:t>
            </a:r>
            <a:r>
              <a:rPr lang="en-US" altLang="zh-CN" dirty="0"/>
              <a:t>;</a:t>
            </a:r>
            <a:endParaRPr lang="zh-CN" altLang="zh-CN" dirty="0"/>
          </a:p>
          <a:p>
            <a:r>
              <a:rPr lang="en-US" altLang="zh-CN" dirty="0"/>
              <a:t>5.</a:t>
            </a:r>
            <a:r>
              <a:rPr lang="zh-CN" altLang="zh-CN" dirty="0"/>
              <a:t>工资发放表。</a:t>
            </a:r>
          </a:p>
          <a:p>
            <a:endParaRPr lang="zh-CN" altLang="en-US" dirty="0"/>
          </a:p>
        </p:txBody>
      </p:sp>
      <p:sp>
        <p:nvSpPr>
          <p:cNvPr id="4" name="灯片编号占位符 3"/>
          <p:cNvSpPr>
            <a:spLocks noGrp="1"/>
          </p:cNvSpPr>
          <p:nvPr>
            <p:ph type="sldNum" sz="quarter" idx="12"/>
          </p:nvPr>
        </p:nvSpPr>
        <p:spPr/>
        <p:txBody>
          <a:bodyPr/>
          <a:lstStyle/>
          <a:p>
            <a:fld id="{7D9BB5D0-35E4-459D-AEF3-FE4D7C45CC19}" type="slidenum">
              <a:rPr lang="zh-CN" altLang="en-US" smtClean="0"/>
              <a:pPr/>
              <a:t>31</a:t>
            </a:fld>
            <a:endParaRPr lang="zh-CN" altLang="en-US"/>
          </a:p>
        </p:txBody>
      </p:sp>
    </p:spTree>
    <p:extLst>
      <p:ext uri="{BB962C8B-B14F-4D97-AF65-F5344CB8AC3E}">
        <p14:creationId xmlns:p14="http://schemas.microsoft.com/office/powerpoint/2010/main" val="40633378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b="1" dirty="0"/>
              <a:t>经办流程</a:t>
            </a:r>
            <a:endParaRPr lang="zh-CN" altLang="zh-CN" dirty="0"/>
          </a:p>
          <a:p>
            <a:r>
              <a:rPr lang="zh-CN" altLang="zh-CN" dirty="0"/>
              <a:t>申请创业担保贷款贴息支持的市区小微</a:t>
            </a:r>
            <a:r>
              <a:rPr lang="zh-CN" altLang="zh-CN" dirty="0" smtClean="0"/>
              <a:t>企业向</a:t>
            </a:r>
            <a:r>
              <a:rPr lang="zh-CN" altLang="zh-CN" dirty="0"/>
              <a:t>区人社部门提出申请，区人社</a:t>
            </a:r>
            <a:r>
              <a:rPr lang="zh-CN" altLang="zh-CN" dirty="0" smtClean="0"/>
              <a:t>部门</a:t>
            </a:r>
            <a:r>
              <a:rPr lang="zh-CN" altLang="en-US" dirty="0" smtClean="0"/>
              <a:t>进行初审后，</a:t>
            </a:r>
            <a:r>
              <a:rPr lang="zh-CN" altLang="zh-CN" dirty="0" smtClean="0"/>
              <a:t>将符合</a:t>
            </a:r>
            <a:r>
              <a:rPr lang="zh-CN" altLang="zh-CN" dirty="0"/>
              <a:t>条件的小微企业推荐至市人社部门复核；</a:t>
            </a:r>
            <a:r>
              <a:rPr lang="zh-CN" altLang="zh-CN" dirty="0" smtClean="0"/>
              <a:t>通过复核</a:t>
            </a:r>
            <a:r>
              <a:rPr lang="zh-CN" altLang="zh-CN" dirty="0"/>
              <a:t>的小</a:t>
            </a:r>
            <a:r>
              <a:rPr lang="zh-CN" altLang="zh-CN" dirty="0" smtClean="0"/>
              <a:t>微</a:t>
            </a:r>
            <a:r>
              <a:rPr lang="zh-CN" altLang="en-US" dirty="0" smtClean="0"/>
              <a:t>企业直接到经办</a:t>
            </a:r>
            <a:r>
              <a:rPr lang="zh-CN" altLang="zh-CN" dirty="0" smtClean="0"/>
              <a:t>银行提交贷款</a:t>
            </a:r>
            <a:r>
              <a:rPr lang="zh-CN" altLang="zh-CN" dirty="0"/>
              <a:t>申请</a:t>
            </a:r>
            <a:r>
              <a:rPr lang="zh-CN" altLang="zh-CN" dirty="0" smtClean="0"/>
              <a:t>。</a:t>
            </a:r>
            <a:endParaRPr lang="en-US" altLang="zh-CN" dirty="0" smtClean="0"/>
          </a:p>
          <a:p>
            <a:endParaRPr lang="en-US" altLang="zh-CN" dirty="0"/>
          </a:p>
        </p:txBody>
      </p:sp>
      <p:sp>
        <p:nvSpPr>
          <p:cNvPr id="4" name="灯片编号占位符 3"/>
          <p:cNvSpPr>
            <a:spLocks noGrp="1"/>
          </p:cNvSpPr>
          <p:nvPr>
            <p:ph type="sldNum" sz="quarter" idx="12"/>
          </p:nvPr>
        </p:nvSpPr>
        <p:spPr/>
        <p:txBody>
          <a:bodyPr/>
          <a:lstStyle/>
          <a:p>
            <a:fld id="{7D9BB5D0-35E4-459D-AEF3-FE4D7C45CC19}" type="slidenum">
              <a:rPr lang="zh-CN" altLang="en-US" smtClean="0"/>
              <a:pPr/>
              <a:t>32</a:t>
            </a:fld>
            <a:endParaRPr lang="zh-CN" altLang="en-US"/>
          </a:p>
        </p:txBody>
      </p:sp>
    </p:spTree>
    <p:extLst>
      <p:ext uri="{BB962C8B-B14F-4D97-AF65-F5344CB8AC3E}">
        <p14:creationId xmlns:p14="http://schemas.microsoft.com/office/powerpoint/2010/main" val="22672515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sz="2400" b="1" dirty="0"/>
              <a:t>经办及咨询方式</a:t>
            </a:r>
            <a:endParaRPr lang="zh-CN" altLang="zh-CN" sz="2400" dirty="0"/>
          </a:p>
          <a:p>
            <a:r>
              <a:rPr lang="zh-CN" altLang="zh-CN" sz="2400" dirty="0"/>
              <a:t>市失业保险和就业管理服务中心</a:t>
            </a:r>
            <a:r>
              <a:rPr lang="en-US" altLang="zh-CN" sz="2400" dirty="0"/>
              <a:t>:0552-2047234</a:t>
            </a:r>
            <a:endParaRPr lang="zh-CN" altLang="zh-CN" sz="2400" dirty="0"/>
          </a:p>
          <a:p>
            <a:r>
              <a:rPr lang="zh-CN" altLang="zh-CN" sz="2400" dirty="0"/>
              <a:t>龙子湖区再就业服务中心</a:t>
            </a:r>
            <a:r>
              <a:rPr lang="en-US" altLang="zh-CN" sz="2400" dirty="0"/>
              <a:t>:0552-3040170</a:t>
            </a:r>
            <a:endParaRPr lang="zh-CN" altLang="zh-CN" sz="2400" dirty="0"/>
          </a:p>
          <a:p>
            <a:r>
              <a:rPr lang="zh-CN" altLang="zh-CN" sz="2400" dirty="0"/>
              <a:t>蚌山区就业和社会保障服务中心</a:t>
            </a:r>
            <a:r>
              <a:rPr lang="en-US" altLang="zh-CN" sz="2400" dirty="0"/>
              <a:t>:0552-2042935</a:t>
            </a:r>
            <a:endParaRPr lang="zh-CN" altLang="zh-CN" sz="2400" dirty="0"/>
          </a:p>
          <a:p>
            <a:r>
              <a:rPr lang="zh-CN" altLang="zh-CN" sz="2400" dirty="0"/>
              <a:t>禹会区就业和社会保障服务中心</a:t>
            </a:r>
            <a:r>
              <a:rPr lang="en-US" altLang="zh-CN" sz="2400" dirty="0"/>
              <a:t>:0552-4950798</a:t>
            </a:r>
            <a:endParaRPr lang="zh-CN" altLang="zh-CN" sz="2400" dirty="0"/>
          </a:p>
          <a:p>
            <a:r>
              <a:rPr lang="zh-CN" altLang="zh-CN" sz="2400" dirty="0"/>
              <a:t>淮上区就业培训服务中心</a:t>
            </a:r>
            <a:r>
              <a:rPr lang="en-US" altLang="zh-CN" sz="2400" dirty="0"/>
              <a:t>:0552-2829101</a:t>
            </a:r>
            <a:endParaRPr lang="zh-CN" altLang="zh-CN" sz="2400" dirty="0"/>
          </a:p>
          <a:p>
            <a:r>
              <a:rPr lang="zh-CN" altLang="zh-CN" sz="2400" dirty="0"/>
              <a:t>高新区人社局</a:t>
            </a:r>
            <a:r>
              <a:rPr lang="en-US" altLang="zh-CN" sz="2400" dirty="0"/>
              <a:t>:0552-4081993</a:t>
            </a:r>
            <a:endParaRPr lang="zh-CN" altLang="zh-CN" sz="2400" dirty="0"/>
          </a:p>
          <a:p>
            <a:r>
              <a:rPr lang="zh-CN" altLang="zh-CN" sz="2400" dirty="0"/>
              <a:t>经开区党工委组织部</a:t>
            </a:r>
            <a:r>
              <a:rPr lang="en-US" altLang="zh-CN" sz="2400" dirty="0"/>
              <a:t>:0552-3116210</a:t>
            </a:r>
            <a:endParaRPr lang="zh-CN" altLang="zh-CN" sz="2400" dirty="0"/>
          </a:p>
          <a:p>
            <a:r>
              <a:rPr lang="zh-CN" altLang="zh-CN" sz="2400" dirty="0"/>
              <a:t>怀远县人社局就业股</a:t>
            </a:r>
            <a:r>
              <a:rPr lang="en-US" altLang="zh-CN" sz="2400" dirty="0"/>
              <a:t>:0552-8858068</a:t>
            </a:r>
            <a:endParaRPr lang="zh-CN" altLang="zh-CN" sz="2400" dirty="0"/>
          </a:p>
          <a:p>
            <a:r>
              <a:rPr lang="zh-CN" altLang="zh-CN" sz="2400" dirty="0"/>
              <a:t>五河县公共就业和人才服务中心</a:t>
            </a:r>
            <a:r>
              <a:rPr lang="en-US" altLang="zh-CN" sz="2400" dirty="0"/>
              <a:t>:0552-5029180</a:t>
            </a:r>
            <a:endParaRPr lang="zh-CN" altLang="zh-CN" sz="2400" dirty="0"/>
          </a:p>
          <a:p>
            <a:r>
              <a:rPr lang="zh-CN" altLang="zh-CN" sz="2400" dirty="0"/>
              <a:t>固镇县公共就业和人才服务中心</a:t>
            </a:r>
            <a:r>
              <a:rPr lang="en-US" altLang="zh-CN" sz="2400" dirty="0"/>
              <a:t>:0552-2126010</a:t>
            </a:r>
            <a:endParaRPr lang="zh-CN" altLang="zh-CN" sz="2400" dirty="0"/>
          </a:p>
          <a:p>
            <a:endParaRPr lang="zh-CN" altLang="en-US" sz="2400" dirty="0"/>
          </a:p>
        </p:txBody>
      </p:sp>
      <p:sp>
        <p:nvSpPr>
          <p:cNvPr id="4" name="灯片编号占位符 3"/>
          <p:cNvSpPr>
            <a:spLocks noGrp="1"/>
          </p:cNvSpPr>
          <p:nvPr>
            <p:ph type="sldNum" sz="quarter" idx="12"/>
          </p:nvPr>
        </p:nvSpPr>
        <p:spPr/>
        <p:txBody>
          <a:bodyPr/>
          <a:lstStyle/>
          <a:p>
            <a:fld id="{7D9BB5D0-35E4-459D-AEF3-FE4D7C45CC19}" type="slidenum">
              <a:rPr lang="zh-CN" altLang="en-US" smtClean="0"/>
              <a:pPr/>
              <a:t>33</a:t>
            </a:fld>
            <a:endParaRPr lang="zh-CN" altLang="en-US"/>
          </a:p>
        </p:txBody>
      </p:sp>
    </p:spTree>
    <p:extLst>
      <p:ext uri="{BB962C8B-B14F-4D97-AF65-F5344CB8AC3E}">
        <p14:creationId xmlns:p14="http://schemas.microsoft.com/office/powerpoint/2010/main" val="33846646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5" name="图片 6" descr="9_YVH}KJV7_H@K$MPT68V4E"/>
          <p:cNvPicPr>
            <a:picLocks noChangeAspect="1"/>
          </p:cNvPicPr>
          <p:nvPr/>
        </p:nvPicPr>
        <p:blipFill>
          <a:blip r:embed="rId2"/>
          <a:srcRect/>
          <a:stretch>
            <a:fillRect/>
          </a:stretch>
        </p:blipFill>
        <p:spPr bwMode="auto">
          <a:xfrm>
            <a:off x="1536700" y="2011363"/>
            <a:ext cx="8913813" cy="3478212"/>
          </a:xfrm>
          <a:prstGeom prst="rect">
            <a:avLst/>
          </a:prstGeom>
          <a:noFill/>
          <a:ln w="9525">
            <a:noFill/>
            <a:miter lim="800000"/>
            <a:headEnd/>
            <a:tailEnd/>
          </a:ln>
        </p:spPr>
      </p:pic>
      <p:grpSp>
        <p:nvGrpSpPr>
          <p:cNvPr id="141" name="组合 8"/>
          <p:cNvGrpSpPr/>
          <p:nvPr/>
        </p:nvGrpSpPr>
        <p:grpSpPr>
          <a:xfrm>
            <a:off x="2873172" y="3393614"/>
            <a:ext cx="764953" cy="654310"/>
            <a:chOff x="6130971" y="1234452"/>
            <a:chExt cx="764953" cy="654310"/>
          </a:xfrm>
          <a:solidFill>
            <a:srgbClr val="C00000"/>
          </a:solidFill>
        </p:grpSpPr>
        <p:sp>
          <p:nvSpPr>
            <p:cNvPr id="1048652" name="圆角矩形 9"/>
            <p:cNvSpPr/>
            <p:nvPr/>
          </p:nvSpPr>
          <p:spPr>
            <a:xfrm>
              <a:off x="6175941" y="1249442"/>
              <a:ext cx="639320" cy="639320"/>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zh-CN" altLang="en-US">
                <a:solidFill>
                  <a:schemeClr val="bg2"/>
                </a:solidFill>
              </a:endParaRPr>
            </a:p>
          </p:txBody>
        </p:sp>
        <p:sp>
          <p:nvSpPr>
            <p:cNvPr id="1048653" name="文本框 10"/>
            <p:cNvSpPr txBox="1"/>
            <p:nvPr/>
          </p:nvSpPr>
          <p:spPr>
            <a:xfrm>
              <a:off x="6130971" y="1234452"/>
              <a:ext cx="764953" cy="584775"/>
            </a:xfrm>
            <a:prstGeom prst="rect">
              <a:avLst/>
            </a:prstGeom>
            <a:grpFill/>
            <a:effectLst/>
          </p:spPr>
          <p:txBody>
            <a:bodyPr wrap="none">
              <a:spAutoFit/>
            </a:bodyPr>
            <a:lstStyle/>
            <a:p>
              <a:pPr fontAlgn="auto">
                <a:spcBef>
                  <a:spcPts val="0"/>
                </a:spcBef>
                <a:spcAft>
                  <a:spcPts val="0"/>
                </a:spcAft>
              </a:pPr>
              <a:r>
                <a:rPr lang="en-US" altLang="zh-CN" sz="3200" b="1" dirty="0">
                  <a:solidFill>
                    <a:schemeClr val="bg2"/>
                  </a:solidFill>
                  <a:latin typeface="+mn-lt"/>
                  <a:ea typeface="+mn-ea"/>
                </a:rPr>
                <a:t> </a:t>
              </a:r>
              <a:r>
                <a:rPr lang="zh-CN" altLang="en-US" sz="2800" b="1" dirty="0">
                  <a:solidFill>
                    <a:schemeClr val="bg1"/>
                  </a:solidFill>
                  <a:latin typeface="微软雅黑" panose="020B0503020204020204" charset="-122"/>
                  <a:ea typeface="微软雅黑" panose="020B0503020204020204" charset="-122"/>
                </a:rPr>
                <a:t> </a:t>
              </a:r>
              <a:r>
                <a:rPr lang="zh-CN" altLang="en-US" sz="2800" b="1" dirty="0" smtClean="0">
                  <a:solidFill>
                    <a:schemeClr val="bg1"/>
                  </a:solidFill>
                  <a:latin typeface="微软雅黑" panose="020B0503020204020204" charset="-122"/>
                  <a:ea typeface="微软雅黑" panose="020B0503020204020204" charset="-122"/>
                </a:rPr>
                <a:t>五</a:t>
              </a:r>
              <a:endParaRPr lang="zh-CN" altLang="en-US" sz="3600" dirty="0">
                <a:solidFill>
                  <a:schemeClr val="bg2"/>
                </a:solidFill>
                <a:latin typeface="黑体" panose="02010600030101010101" charset="-122"/>
                <a:ea typeface="黑体" panose="02010600030101010101" charset="-122"/>
              </a:endParaRPr>
            </a:p>
          </p:txBody>
        </p:sp>
      </p:grpSp>
      <p:sp>
        <p:nvSpPr>
          <p:cNvPr id="1048654" name="文本框 32"/>
          <p:cNvSpPr txBox="1">
            <a:spLocks noChangeArrowheads="1"/>
          </p:cNvSpPr>
          <p:nvPr/>
        </p:nvSpPr>
        <p:spPr bwMode="auto">
          <a:xfrm>
            <a:off x="4120174" y="3407361"/>
            <a:ext cx="4006850" cy="523220"/>
          </a:xfrm>
          <a:prstGeom prst="rect">
            <a:avLst/>
          </a:prstGeom>
          <a:noFill/>
          <a:ln w="9525">
            <a:noFill/>
            <a:miter lim="800000"/>
          </a:ln>
        </p:spPr>
        <p:txBody>
          <a:bodyPr wrap="square">
            <a:spAutoFit/>
          </a:bodyPr>
          <a:lstStyle/>
          <a:p>
            <a:pPr algn="ctr"/>
            <a:r>
              <a:rPr lang="zh-CN" altLang="en-US" sz="2800" b="1" dirty="0">
                <a:solidFill>
                  <a:schemeClr val="bg1"/>
                </a:solidFill>
                <a:latin typeface="微软雅黑" panose="020B0503020204020204" charset="-122"/>
                <a:ea typeface="微软雅黑" panose="020B0503020204020204" charset="-122"/>
                <a:sym typeface="+mn-ea"/>
              </a:rPr>
              <a:t>就业</a:t>
            </a:r>
            <a:r>
              <a:rPr lang="zh-CN" altLang="en-US" sz="2800" b="1" dirty="0" smtClean="0">
                <a:solidFill>
                  <a:schemeClr val="bg1"/>
                </a:solidFill>
                <a:latin typeface="微软雅黑" panose="020B0503020204020204" charset="-122"/>
                <a:ea typeface="微软雅黑" panose="020B0503020204020204" charset="-122"/>
                <a:sym typeface="+mn-ea"/>
              </a:rPr>
              <a:t>见习</a:t>
            </a:r>
            <a:endParaRPr lang="zh-CN" altLang="en-US" sz="2800" b="1" dirty="0">
              <a:solidFill>
                <a:schemeClr val="bg1"/>
              </a:solidFill>
              <a:latin typeface="微软雅黑" panose="020B0503020204020204" charset="-122"/>
              <a:ea typeface="微软雅黑" panose="020B0503020204020204" charset="-122"/>
            </a:endParaRPr>
          </a:p>
        </p:txBody>
      </p:sp>
      <p:sp>
        <p:nvSpPr>
          <p:cNvPr id="7" name="灯片编号占位符 6"/>
          <p:cNvSpPr>
            <a:spLocks noGrp="1"/>
          </p:cNvSpPr>
          <p:nvPr>
            <p:ph type="sldNum" sz="quarter" idx="12"/>
          </p:nvPr>
        </p:nvSpPr>
        <p:spPr/>
        <p:txBody>
          <a:bodyPr/>
          <a:lstStyle/>
          <a:p>
            <a:fld id="{7D9BB5D0-35E4-459D-AEF3-FE4D7C45CC19}" type="slidenum">
              <a:rPr lang="zh-CN" altLang="en-US" smtClean="0"/>
              <a:pPr/>
              <a:t>34</a:t>
            </a:fld>
            <a:endParaRPr lang="zh-CN" altLang="en-US"/>
          </a:p>
        </p:txBody>
      </p:sp>
    </p:spTree>
    <p:extLst>
      <p:ext uri="{BB962C8B-B14F-4D97-AF65-F5344CB8AC3E}">
        <p14:creationId xmlns:p14="http://schemas.microsoft.com/office/powerpoint/2010/main" val="420482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41"/>
                                        </p:tgtEl>
                                        <p:attrNameLst>
                                          <p:attrName>style.visibility</p:attrName>
                                        </p:attrNameLst>
                                      </p:cBhvr>
                                      <p:to>
                                        <p:strVal val="visible"/>
                                      </p:to>
                                    </p:set>
                                    <p:anim calcmode="lin" valueType="num">
                                      <p:cBhvr additive="base">
                                        <p:cTn id="7" dur="500" fill="hold"/>
                                        <p:tgtEl>
                                          <p:spTgt spid="141"/>
                                        </p:tgtEl>
                                        <p:attrNameLst>
                                          <p:attrName>ppt_x</p:attrName>
                                        </p:attrNameLst>
                                      </p:cBhvr>
                                      <p:tavLst>
                                        <p:tav tm="0">
                                          <p:val>
                                            <p:strVal val="0-#ppt_w/2"/>
                                          </p:val>
                                        </p:tav>
                                        <p:tav tm="100000">
                                          <p:val>
                                            <p:strVal val="#ppt_x"/>
                                          </p:val>
                                        </p:tav>
                                      </p:tavLst>
                                    </p:anim>
                                    <p:anim calcmode="lin" valueType="num">
                                      <p:cBhvr additive="base">
                                        <p:cTn id="8" dur="500" fill="hold"/>
                                        <p:tgtEl>
                                          <p:spTgt spid="14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48654"/>
                                        </p:tgtEl>
                                        <p:attrNameLst>
                                          <p:attrName>style.visibility</p:attrName>
                                        </p:attrNameLst>
                                      </p:cBhvr>
                                      <p:to>
                                        <p:strVal val="visible"/>
                                      </p:to>
                                    </p:set>
                                    <p:anim calcmode="lin" valueType="num">
                                      <p:cBhvr additive="base">
                                        <p:cTn id="11" dur="500" fill="hold"/>
                                        <p:tgtEl>
                                          <p:spTgt spid="1048654"/>
                                        </p:tgtEl>
                                        <p:attrNameLst>
                                          <p:attrName>ppt_x</p:attrName>
                                        </p:attrNameLst>
                                      </p:cBhvr>
                                      <p:tavLst>
                                        <p:tav tm="0">
                                          <p:val>
                                            <p:strVal val="1+#ppt_w/2"/>
                                          </p:val>
                                        </p:tav>
                                        <p:tav tm="100000">
                                          <p:val>
                                            <p:strVal val="#ppt_x"/>
                                          </p:val>
                                        </p:tav>
                                      </p:tavLst>
                                    </p:anim>
                                    <p:anim calcmode="lin" valueType="num">
                                      <p:cBhvr additive="base">
                                        <p:cTn id="12" dur="500" fill="hold"/>
                                        <p:tgtEl>
                                          <p:spTgt spid="10486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5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dirty="0"/>
              <a:t>就业见习，是指经人力资源社会保障部门认定的就业见习基地（以下简称见习基地），提供适宜见习岗位，吸纳毕业生进行</a:t>
            </a:r>
            <a:r>
              <a:rPr lang="en-US" altLang="zh-CN" dirty="0"/>
              <a:t>3-12</a:t>
            </a:r>
            <a:r>
              <a:rPr lang="zh-CN" altLang="zh-CN" dirty="0"/>
              <a:t>个月就业见习，支付见习人员见习补贴的一项制度。见习期间，见习基地与见习人员签订就业见习协议书，不建立劳动关系。</a:t>
            </a:r>
          </a:p>
          <a:p>
            <a:endParaRPr lang="zh-CN" altLang="en-US" dirty="0"/>
          </a:p>
        </p:txBody>
      </p:sp>
      <p:sp>
        <p:nvSpPr>
          <p:cNvPr id="4" name="灯片编号占位符 3"/>
          <p:cNvSpPr>
            <a:spLocks noGrp="1"/>
          </p:cNvSpPr>
          <p:nvPr>
            <p:ph type="sldNum" sz="quarter" idx="12"/>
          </p:nvPr>
        </p:nvSpPr>
        <p:spPr/>
        <p:txBody>
          <a:bodyPr/>
          <a:lstStyle/>
          <a:p>
            <a:fld id="{7D9BB5D0-35E4-459D-AEF3-FE4D7C45CC19}" type="slidenum">
              <a:rPr lang="zh-CN" altLang="en-US" smtClean="0"/>
              <a:pPr/>
              <a:t>35</a:t>
            </a:fld>
            <a:endParaRPr lang="zh-CN" altLang="en-US"/>
          </a:p>
        </p:txBody>
      </p:sp>
    </p:spTree>
    <p:extLst>
      <p:ext uri="{BB962C8B-B14F-4D97-AF65-F5344CB8AC3E}">
        <p14:creationId xmlns:p14="http://schemas.microsoft.com/office/powerpoint/2010/main" val="18347749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就业见习基地的申请、认定</a:t>
            </a:r>
            <a:endParaRPr lang="zh-CN" altLang="en-US" dirty="0"/>
          </a:p>
        </p:txBody>
      </p:sp>
      <p:sp>
        <p:nvSpPr>
          <p:cNvPr id="3" name="内容占位符 2"/>
          <p:cNvSpPr>
            <a:spLocks noGrp="1"/>
          </p:cNvSpPr>
          <p:nvPr>
            <p:ph idx="1"/>
          </p:nvPr>
        </p:nvSpPr>
        <p:spPr/>
        <p:txBody>
          <a:bodyPr/>
          <a:lstStyle/>
          <a:p>
            <a:r>
              <a:rPr lang="en-US" altLang="zh-CN" dirty="0" smtClean="0"/>
              <a:t>       </a:t>
            </a:r>
            <a:r>
              <a:rPr lang="zh-CN" altLang="zh-CN" dirty="0" smtClean="0"/>
              <a:t>我</a:t>
            </a:r>
            <a:r>
              <a:rPr lang="zh-CN" altLang="zh-CN" dirty="0"/>
              <a:t>市党政机关、企事业单位和各类企业，均可申报认定为高校毕业生就业见习单位，其中对规模较大、有一定社会影响力且就业见习岗位需求量大及属于本地重点发展产业的单位予以优先认定。</a:t>
            </a:r>
          </a:p>
          <a:p>
            <a:endParaRPr lang="zh-CN" altLang="en-US" dirty="0"/>
          </a:p>
        </p:txBody>
      </p:sp>
      <p:sp>
        <p:nvSpPr>
          <p:cNvPr id="4" name="灯片编号占位符 3"/>
          <p:cNvSpPr>
            <a:spLocks noGrp="1"/>
          </p:cNvSpPr>
          <p:nvPr>
            <p:ph type="sldNum" sz="quarter" idx="12"/>
          </p:nvPr>
        </p:nvSpPr>
        <p:spPr/>
        <p:txBody>
          <a:bodyPr/>
          <a:lstStyle/>
          <a:p>
            <a:fld id="{7D9BB5D0-35E4-459D-AEF3-FE4D7C45CC19}" type="slidenum">
              <a:rPr lang="zh-CN" altLang="en-US" smtClean="0"/>
              <a:pPr/>
              <a:t>36</a:t>
            </a:fld>
            <a:endParaRPr lang="zh-CN" altLang="en-US"/>
          </a:p>
        </p:txBody>
      </p:sp>
    </p:spTree>
    <p:extLst>
      <p:ext uri="{BB962C8B-B14F-4D97-AF65-F5344CB8AC3E}">
        <p14:creationId xmlns:p14="http://schemas.microsoft.com/office/powerpoint/2010/main" val="21753575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marL="0" indent="0">
              <a:buNone/>
            </a:pPr>
            <a:r>
              <a:rPr lang="zh-CN" altLang="zh-CN" b="1" dirty="0" smtClean="0"/>
              <a:t>认定</a:t>
            </a:r>
            <a:r>
              <a:rPr lang="zh-CN" altLang="zh-CN" b="1" dirty="0"/>
              <a:t>条件</a:t>
            </a:r>
            <a:endParaRPr lang="zh-CN" altLang="zh-CN" dirty="0"/>
          </a:p>
          <a:p>
            <a:r>
              <a:rPr lang="en-US" altLang="zh-CN" dirty="0"/>
              <a:t>1.</a:t>
            </a:r>
            <a:r>
              <a:rPr lang="zh-CN" altLang="zh-CN" dirty="0"/>
              <a:t>认真执行国家有关法律法规，依法签订劳动合同，参加社会保险。</a:t>
            </a:r>
          </a:p>
          <a:p>
            <a:r>
              <a:rPr lang="en-US" altLang="zh-CN" dirty="0"/>
              <a:t>2.</a:t>
            </a:r>
            <a:r>
              <a:rPr lang="zh-CN" altLang="zh-CN" dirty="0"/>
              <a:t>一次能够提供不少于</a:t>
            </a:r>
            <a:r>
              <a:rPr lang="en-US" altLang="zh-CN" dirty="0"/>
              <a:t>10</a:t>
            </a:r>
            <a:r>
              <a:rPr lang="zh-CN" altLang="zh-CN" dirty="0"/>
              <a:t>个见习岗位。</a:t>
            </a:r>
          </a:p>
          <a:p>
            <a:r>
              <a:rPr lang="en-US" altLang="zh-CN" dirty="0"/>
              <a:t>3.</a:t>
            </a:r>
            <a:r>
              <a:rPr lang="zh-CN" altLang="zh-CN" dirty="0"/>
              <a:t>能够按时发布见习岗位数量、岗位职责、岗位要求和见习时间等相关信息。见习岗位应尽量适合毕业生实际，具有一定管理性、技术性和业务内容，有利于发挥见习毕业生的专业特长和提高其工作能力。</a:t>
            </a:r>
          </a:p>
          <a:p>
            <a:endParaRPr lang="zh-CN" altLang="en-US" dirty="0"/>
          </a:p>
        </p:txBody>
      </p:sp>
      <p:sp>
        <p:nvSpPr>
          <p:cNvPr id="4" name="灯片编号占位符 3"/>
          <p:cNvSpPr>
            <a:spLocks noGrp="1"/>
          </p:cNvSpPr>
          <p:nvPr>
            <p:ph type="sldNum" sz="quarter" idx="12"/>
          </p:nvPr>
        </p:nvSpPr>
        <p:spPr/>
        <p:txBody>
          <a:bodyPr/>
          <a:lstStyle/>
          <a:p>
            <a:fld id="{7D9BB5D0-35E4-459D-AEF3-FE4D7C45CC19}" type="slidenum">
              <a:rPr lang="zh-CN" altLang="en-US" smtClean="0"/>
              <a:pPr/>
              <a:t>37</a:t>
            </a:fld>
            <a:endParaRPr lang="zh-CN" altLang="en-US"/>
          </a:p>
        </p:txBody>
      </p:sp>
    </p:spTree>
    <p:extLst>
      <p:ext uri="{BB962C8B-B14F-4D97-AF65-F5344CB8AC3E}">
        <p14:creationId xmlns:p14="http://schemas.microsoft.com/office/powerpoint/2010/main" val="33913428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dirty="0"/>
              <a:t>4.</a:t>
            </a:r>
            <a:r>
              <a:rPr lang="zh-CN" altLang="zh-CN" dirty="0"/>
              <a:t>具备规范的见习管理制度，能够按规定对见习毕业生进行正规有效的</a:t>
            </a:r>
            <a:r>
              <a:rPr lang="zh-CN" altLang="zh-CN" dirty="0" smtClean="0"/>
              <a:t>管理</a:t>
            </a:r>
            <a:r>
              <a:rPr lang="zh-CN" altLang="en-US" dirty="0" smtClean="0"/>
              <a:t>，</a:t>
            </a:r>
            <a:r>
              <a:rPr lang="zh-CN" altLang="zh-CN" dirty="0" smtClean="0"/>
              <a:t>并</a:t>
            </a:r>
            <a:r>
              <a:rPr lang="zh-CN" altLang="zh-CN" dirty="0"/>
              <a:t>安排专人负责见习工作</a:t>
            </a:r>
          </a:p>
          <a:p>
            <a:r>
              <a:rPr lang="en-US" altLang="zh-CN" dirty="0" smtClean="0"/>
              <a:t>5.</a:t>
            </a:r>
            <a:r>
              <a:rPr lang="zh-CN" altLang="zh-CN" dirty="0"/>
              <a:t>能够按时发放见习毕业生基本生活</a:t>
            </a:r>
            <a:r>
              <a:rPr lang="zh-CN" altLang="zh-CN" dirty="0" smtClean="0"/>
              <a:t>补助</a:t>
            </a:r>
            <a:r>
              <a:rPr lang="zh-CN" altLang="en-US" dirty="0" smtClean="0"/>
              <a:t>。</a:t>
            </a:r>
            <a:endParaRPr lang="zh-CN" altLang="zh-CN" dirty="0"/>
          </a:p>
          <a:p>
            <a:endParaRPr lang="zh-CN" altLang="en-US" dirty="0"/>
          </a:p>
        </p:txBody>
      </p:sp>
      <p:sp>
        <p:nvSpPr>
          <p:cNvPr id="4" name="灯片编号占位符 3"/>
          <p:cNvSpPr>
            <a:spLocks noGrp="1"/>
          </p:cNvSpPr>
          <p:nvPr>
            <p:ph type="sldNum" sz="quarter" idx="12"/>
          </p:nvPr>
        </p:nvSpPr>
        <p:spPr/>
        <p:txBody>
          <a:bodyPr/>
          <a:lstStyle/>
          <a:p>
            <a:fld id="{7D9BB5D0-35E4-459D-AEF3-FE4D7C45CC19}" type="slidenum">
              <a:rPr lang="zh-CN" altLang="en-US" smtClean="0"/>
              <a:pPr/>
              <a:t>38</a:t>
            </a:fld>
            <a:endParaRPr lang="zh-CN" altLang="en-US"/>
          </a:p>
        </p:txBody>
      </p:sp>
    </p:spTree>
    <p:extLst>
      <p:ext uri="{BB962C8B-B14F-4D97-AF65-F5344CB8AC3E}">
        <p14:creationId xmlns:p14="http://schemas.microsoft.com/office/powerpoint/2010/main" val="18533261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dirty="0" smtClean="0"/>
              <a:t>用人单位</a:t>
            </a:r>
            <a:r>
              <a:rPr lang="zh-CN" altLang="en-US" dirty="0" smtClean="0"/>
              <a:t>安徽阳光就业网上服务大厅进行申报</a:t>
            </a:r>
            <a:endParaRPr lang="en-US" altLang="zh-CN" dirty="0" smtClean="0"/>
          </a:p>
          <a:p>
            <a:r>
              <a:rPr lang="zh-CN" altLang="zh-CN" dirty="0"/>
              <a:t>进入系统（：</a:t>
            </a:r>
            <a:r>
              <a:rPr lang="en-US" altLang="zh-CN" dirty="0"/>
              <a:t>1</a:t>
            </a:r>
            <a:r>
              <a:rPr lang="zh-CN" altLang="zh-CN" dirty="0"/>
              <a:t>：单位业务→</a:t>
            </a:r>
            <a:r>
              <a:rPr lang="en-US" altLang="zh-CN" dirty="0"/>
              <a:t>2</a:t>
            </a:r>
            <a:r>
              <a:rPr lang="zh-CN" altLang="zh-CN" dirty="0"/>
              <a:t>：见习基地认证→</a:t>
            </a:r>
            <a:r>
              <a:rPr lang="en-US" altLang="zh-CN" dirty="0"/>
              <a:t>3</a:t>
            </a:r>
            <a:r>
              <a:rPr lang="zh-CN" altLang="zh-CN" dirty="0"/>
              <a:t>：见习基地认证网上申报（除星号必填项外，其他信息尽可能填写完整）→</a:t>
            </a:r>
            <a:r>
              <a:rPr lang="en-US" altLang="zh-CN" dirty="0"/>
              <a:t>4</a:t>
            </a:r>
            <a:r>
              <a:rPr lang="zh-CN" altLang="zh-CN" dirty="0"/>
              <a:t>：保存→</a:t>
            </a:r>
            <a:r>
              <a:rPr lang="en-US" altLang="zh-CN" dirty="0"/>
              <a:t>5</a:t>
            </a:r>
            <a:r>
              <a:rPr lang="zh-CN" altLang="zh-CN" dirty="0"/>
              <a:t>：提交至：市、县人力资源和社会保障局→提交。</a:t>
            </a:r>
          </a:p>
          <a:p>
            <a:endParaRPr lang="zh-CN" altLang="en-US" dirty="0"/>
          </a:p>
        </p:txBody>
      </p:sp>
      <p:sp>
        <p:nvSpPr>
          <p:cNvPr id="4" name="灯片编号占位符 3"/>
          <p:cNvSpPr>
            <a:spLocks noGrp="1"/>
          </p:cNvSpPr>
          <p:nvPr>
            <p:ph type="sldNum" sz="quarter" idx="12"/>
          </p:nvPr>
        </p:nvSpPr>
        <p:spPr/>
        <p:txBody>
          <a:bodyPr/>
          <a:lstStyle/>
          <a:p>
            <a:fld id="{7D9BB5D0-35E4-459D-AEF3-FE4D7C45CC19}" type="slidenum">
              <a:rPr lang="zh-CN" altLang="en-US" smtClean="0"/>
              <a:pPr/>
              <a:t>39</a:t>
            </a:fld>
            <a:endParaRPr lang="zh-CN" altLang="en-US"/>
          </a:p>
        </p:txBody>
      </p:sp>
    </p:spTree>
    <p:extLst>
      <p:ext uri="{BB962C8B-B14F-4D97-AF65-F5344CB8AC3E}">
        <p14:creationId xmlns:p14="http://schemas.microsoft.com/office/powerpoint/2010/main" val="2828075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灯片编号占位符 12"/>
          <p:cNvSpPr>
            <a:spLocks noGrp="1"/>
          </p:cNvSpPr>
          <p:nvPr>
            <p:ph type="sldNum" sz="quarter" idx="12"/>
          </p:nvPr>
        </p:nvSpPr>
        <p:spPr/>
        <p:txBody>
          <a:bodyPr/>
          <a:lstStyle/>
          <a:p>
            <a:fld id="{7D9BB5D0-35E4-459D-AEF3-FE4D7C45CC19}" type="slidenum">
              <a:rPr lang="zh-CN" altLang="en-US" smtClean="0"/>
              <a:pPr/>
              <a:t>4</a:t>
            </a:fld>
            <a:endParaRPr lang="zh-CN" altLang="en-US"/>
          </a:p>
        </p:txBody>
      </p:sp>
      <p:sp>
        <p:nvSpPr>
          <p:cNvPr id="24577" name="标题 1"/>
          <p:cNvSpPr>
            <a:spLocks noGrp="1"/>
          </p:cNvSpPr>
          <p:nvPr>
            <p:ph type="title"/>
          </p:nvPr>
        </p:nvSpPr>
        <p:spPr>
          <a:xfrm>
            <a:off x="782180" y="820786"/>
            <a:ext cx="8969442" cy="582613"/>
          </a:xfrm>
        </p:spPr>
        <p:txBody>
          <a:bodyPr anchor="ctr"/>
          <a:lstStyle/>
          <a:p>
            <a:r>
              <a:rPr lang="zh-CN" altLang="en-US" sz="3200" dirty="0" smtClean="0">
                <a:solidFill>
                  <a:schemeClr val="accent1"/>
                </a:solidFill>
                <a:effectLst>
                  <a:outerShdw blurRad="38100" dist="25400" dir="5400000" algn="ctr" rotWithShape="0">
                    <a:srgbClr val="6E747A">
                      <a:alpha val="43000"/>
                    </a:srgbClr>
                  </a:outerShdw>
                </a:effectLst>
                <a:latin typeface="黑体" panose="02010600030101010101" charset="-122"/>
                <a:ea typeface="黑体" panose="02010600030101010101" charset="-122"/>
              </a:rPr>
              <a:t>（一）小</a:t>
            </a:r>
            <a:r>
              <a:rPr lang="zh-CN" altLang="en-US" sz="3200" dirty="0">
                <a:solidFill>
                  <a:schemeClr val="accent1"/>
                </a:solidFill>
                <a:effectLst>
                  <a:outerShdw blurRad="38100" dist="25400" dir="5400000" algn="ctr" rotWithShape="0">
                    <a:srgbClr val="6E747A">
                      <a:alpha val="43000"/>
                    </a:srgbClr>
                  </a:outerShdw>
                </a:effectLst>
                <a:latin typeface="黑体" panose="02010600030101010101" charset="-122"/>
                <a:ea typeface="黑体" panose="02010600030101010101" charset="-122"/>
              </a:rPr>
              <a:t>微企业</a:t>
            </a:r>
            <a:r>
              <a:rPr lang="zh-CN" altLang="en-US" sz="3200" dirty="0" smtClean="0">
                <a:solidFill>
                  <a:schemeClr val="accent1"/>
                </a:solidFill>
                <a:effectLst>
                  <a:outerShdw blurRad="38100" dist="25400" dir="5400000" algn="ctr" rotWithShape="0">
                    <a:srgbClr val="6E747A">
                      <a:alpha val="43000"/>
                    </a:srgbClr>
                  </a:outerShdw>
                </a:effectLst>
                <a:latin typeface="黑体" panose="02010600030101010101" charset="-122"/>
                <a:ea typeface="黑体" panose="02010600030101010101" charset="-122"/>
              </a:rPr>
              <a:t>吸纳高校毕业生就业</a:t>
            </a:r>
            <a:r>
              <a:rPr lang="zh-CN" altLang="en-US" sz="3200" dirty="0">
                <a:solidFill>
                  <a:schemeClr val="accent1"/>
                </a:solidFill>
                <a:effectLst>
                  <a:outerShdw blurRad="38100" dist="25400" dir="5400000" algn="ctr" rotWithShape="0">
                    <a:srgbClr val="6E747A">
                      <a:alpha val="43000"/>
                    </a:srgbClr>
                  </a:outerShdw>
                </a:effectLst>
                <a:latin typeface="黑体" panose="02010600030101010101" charset="-122"/>
                <a:ea typeface="黑体" panose="02010600030101010101" charset="-122"/>
              </a:rPr>
              <a:t>社保</a:t>
            </a:r>
            <a:r>
              <a:rPr lang="zh-CN" altLang="en-US" sz="3200" dirty="0" smtClean="0">
                <a:solidFill>
                  <a:schemeClr val="accent1"/>
                </a:solidFill>
                <a:effectLst>
                  <a:outerShdw blurRad="38100" dist="25400" dir="5400000" algn="ctr" rotWithShape="0">
                    <a:srgbClr val="6E747A">
                      <a:alpha val="43000"/>
                    </a:srgbClr>
                  </a:outerShdw>
                </a:effectLst>
                <a:latin typeface="黑体" panose="02010600030101010101" charset="-122"/>
                <a:ea typeface="黑体" panose="02010600030101010101" charset="-122"/>
              </a:rPr>
              <a:t>补贴</a:t>
            </a:r>
            <a:endParaRPr lang="zh-CN" altLang="en-US" sz="3200" dirty="0">
              <a:solidFill>
                <a:srgbClr val="0000FF"/>
              </a:solidFill>
              <a:ea typeface="黑体" panose="02010600030101010101" charset="-122"/>
            </a:endParaRPr>
          </a:p>
        </p:txBody>
      </p:sp>
      <p:sp>
        <p:nvSpPr>
          <p:cNvPr id="15" name="文本框 33"/>
          <p:cNvSpPr txBox="1"/>
          <p:nvPr/>
        </p:nvSpPr>
        <p:spPr>
          <a:xfrm>
            <a:off x="776857" y="1896459"/>
            <a:ext cx="11047820" cy="3539430"/>
          </a:xfrm>
          <a:prstGeom prst="rect">
            <a:avLst/>
          </a:prstGeom>
          <a:noFill/>
          <a:ln w="9525">
            <a:noFill/>
          </a:ln>
        </p:spPr>
        <p:txBody>
          <a:bodyPr wrap="square">
            <a:spAutoFit/>
          </a:bodyPr>
          <a:lstStyle/>
          <a:p>
            <a:r>
              <a:rPr lang="en-US" altLang="zh-CN" sz="3200" b="1" dirty="0"/>
              <a:t>1</a:t>
            </a:r>
            <a:r>
              <a:rPr lang="zh-CN" altLang="zh-CN" sz="3200" b="1" dirty="0"/>
              <a:t>、政策内容</a:t>
            </a:r>
            <a:endParaRPr lang="zh-CN" altLang="zh-CN" sz="3200" dirty="0"/>
          </a:p>
          <a:p>
            <a:r>
              <a:rPr lang="zh-CN" altLang="zh-CN" sz="3200" dirty="0"/>
              <a:t>对招用离校</a:t>
            </a:r>
            <a:r>
              <a:rPr lang="en-US" altLang="zh-CN" sz="3200" dirty="0"/>
              <a:t>2</a:t>
            </a:r>
            <a:r>
              <a:rPr lang="zh-CN" altLang="zh-CN" sz="3200" dirty="0"/>
              <a:t>年内未就业高校毕业生，并与之签订</a:t>
            </a:r>
            <a:r>
              <a:rPr lang="en-US" altLang="zh-CN" sz="3200" dirty="0"/>
              <a:t>1</a:t>
            </a:r>
            <a:r>
              <a:rPr lang="zh-CN" altLang="zh-CN" sz="3200" dirty="0"/>
              <a:t>年以上劳动合同且为其缴纳社会保险费的小微企业，按其为高校毕业生实际缴纳的社会保险费给予企业补贴（不包括个人缴纳部分），补贴期限不超过</a:t>
            </a:r>
            <a:r>
              <a:rPr lang="en-US" altLang="zh-CN" sz="3200" dirty="0"/>
              <a:t>12</a:t>
            </a:r>
            <a:r>
              <a:rPr lang="zh-CN" altLang="zh-CN" sz="3200" dirty="0"/>
              <a:t>个月。</a:t>
            </a:r>
          </a:p>
          <a:p>
            <a:r>
              <a:rPr lang="zh-CN" altLang="zh-CN" sz="3200" dirty="0"/>
              <a:t>★对与自主就业退役军人签订</a:t>
            </a:r>
            <a:r>
              <a:rPr lang="en-US" altLang="zh-CN" sz="3200" dirty="0"/>
              <a:t>1</a:t>
            </a:r>
            <a:r>
              <a:rPr lang="zh-CN" altLang="zh-CN" sz="3200" dirty="0"/>
              <a:t>年以上劳动合同并缴纳社会保险费的小微企业，参照执行。</a:t>
            </a:r>
          </a:p>
        </p:txBody>
      </p:sp>
    </p:spTree>
    <p:extLst>
      <p:ext uri="{BB962C8B-B14F-4D97-AF65-F5344CB8AC3E}">
        <p14:creationId xmlns:p14="http://schemas.microsoft.com/office/powerpoint/2010/main" val="29066228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b="1" dirty="0"/>
              <a:t>见习岗位开发流程（见习基地认证通过审批后方可进行）</a:t>
            </a:r>
            <a:endParaRPr lang="zh-CN" altLang="zh-CN" dirty="0"/>
          </a:p>
          <a:p>
            <a:r>
              <a:rPr lang="zh-CN" altLang="zh-CN" dirty="0"/>
              <a:t>进入系统：</a:t>
            </a:r>
            <a:r>
              <a:rPr lang="en-US" altLang="zh-CN" dirty="0"/>
              <a:t>1</a:t>
            </a:r>
            <a:r>
              <a:rPr lang="zh-CN" altLang="zh-CN" dirty="0"/>
              <a:t>：单位业务→</a:t>
            </a:r>
            <a:r>
              <a:rPr lang="en-US" altLang="zh-CN" dirty="0"/>
              <a:t>2</a:t>
            </a:r>
            <a:r>
              <a:rPr lang="zh-CN" altLang="zh-CN" dirty="0"/>
              <a:t>：见习岗位认定→</a:t>
            </a:r>
            <a:r>
              <a:rPr lang="en-US" altLang="zh-CN" dirty="0"/>
              <a:t>3</a:t>
            </a:r>
            <a:r>
              <a:rPr lang="zh-CN" altLang="zh-CN" dirty="0"/>
              <a:t>：见习岗位认定网上申报→</a:t>
            </a:r>
            <a:r>
              <a:rPr lang="en-US" altLang="zh-CN" dirty="0"/>
              <a:t>4</a:t>
            </a:r>
            <a:r>
              <a:rPr lang="zh-CN" altLang="zh-CN" dirty="0"/>
              <a:t>：新增（除星号必填项外，其他信息尽可能填写完整）</a:t>
            </a:r>
            <a:r>
              <a:rPr lang="en-US" altLang="zh-CN" dirty="0"/>
              <a:t>/</a:t>
            </a:r>
            <a:r>
              <a:rPr lang="zh-CN" altLang="zh-CN" dirty="0"/>
              <a:t>模板导入（下载模板填写红色必填项后保存，然后导入）→</a:t>
            </a:r>
            <a:r>
              <a:rPr lang="en-US" altLang="zh-CN" dirty="0"/>
              <a:t>5</a:t>
            </a:r>
            <a:r>
              <a:rPr lang="zh-CN" altLang="zh-CN" dirty="0"/>
              <a:t>：保存→</a:t>
            </a:r>
            <a:r>
              <a:rPr lang="en-US" altLang="zh-CN" dirty="0"/>
              <a:t>6</a:t>
            </a:r>
            <a:r>
              <a:rPr lang="zh-CN" altLang="zh-CN"/>
              <a:t>：提交至：市、县人力资源和社会保障局→提交。</a:t>
            </a:r>
          </a:p>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pPr/>
              <a:t>40</a:t>
            </a:fld>
            <a:endParaRPr lang="zh-CN" altLang="en-US"/>
          </a:p>
        </p:txBody>
      </p:sp>
    </p:spTree>
    <p:extLst>
      <p:ext uri="{BB962C8B-B14F-4D97-AF65-F5344CB8AC3E}">
        <p14:creationId xmlns:p14="http://schemas.microsoft.com/office/powerpoint/2010/main" val="29223789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7D9BB5D0-35E4-459D-AEF3-FE4D7C45CC19}" type="slidenum">
              <a:rPr lang="zh-CN" altLang="en-US" smtClean="0"/>
              <a:pPr/>
              <a:t>41</a:t>
            </a:fld>
            <a:endParaRPr lang="zh-CN" altLang="en-US"/>
          </a:p>
        </p:txBody>
      </p:sp>
      <p:sp>
        <p:nvSpPr>
          <p:cNvPr id="9" name="文本框 33"/>
          <p:cNvSpPr txBox="1"/>
          <p:nvPr/>
        </p:nvSpPr>
        <p:spPr>
          <a:xfrm>
            <a:off x="914401" y="1596207"/>
            <a:ext cx="10170082" cy="3308726"/>
          </a:xfrm>
          <a:prstGeom prst="rect">
            <a:avLst/>
          </a:prstGeom>
          <a:noFill/>
          <a:ln w="9525">
            <a:noFill/>
          </a:ln>
        </p:spPr>
        <p:txBody>
          <a:bodyPr wrap="square">
            <a:spAutoFit/>
          </a:bodyPr>
          <a:lstStyle/>
          <a:p>
            <a:pPr>
              <a:lnSpc>
                <a:spcPct val="150000"/>
              </a:lnSpc>
            </a:pPr>
            <a:r>
              <a:rPr lang="en-US" altLang="zh-CN" sz="2800" dirty="0" smtClean="0"/>
              <a:t> </a:t>
            </a:r>
            <a:r>
              <a:rPr lang="zh-CN" altLang="zh-CN" sz="3600" dirty="0" smtClean="0"/>
              <a:t>企业经</a:t>
            </a:r>
            <a:r>
              <a:rPr lang="zh-CN" altLang="zh-CN" sz="3600" dirty="0"/>
              <a:t>人社部门认定为就业见习基地，吸纳离校</a:t>
            </a:r>
            <a:r>
              <a:rPr lang="en-US" altLang="zh-CN" sz="3600" dirty="0"/>
              <a:t>2</a:t>
            </a:r>
            <a:r>
              <a:rPr lang="zh-CN" altLang="zh-CN" sz="3600" dirty="0"/>
              <a:t>年内未就业高校毕业生</a:t>
            </a:r>
            <a:r>
              <a:rPr lang="zh-CN" altLang="zh-CN" sz="3600" dirty="0" smtClean="0"/>
              <a:t>、</a:t>
            </a:r>
            <a:r>
              <a:rPr lang="zh-CN" altLang="en-US" sz="3600" dirty="0" smtClean="0"/>
              <a:t>离校前</a:t>
            </a:r>
            <a:r>
              <a:rPr lang="en-US" altLang="zh-CN" sz="3600" dirty="0" smtClean="0"/>
              <a:t>6</a:t>
            </a:r>
            <a:r>
              <a:rPr lang="zh-CN" altLang="en-US" sz="3600" dirty="0" smtClean="0"/>
              <a:t>个月的高校毕业年度学生、</a:t>
            </a:r>
            <a:r>
              <a:rPr lang="en-US" altLang="zh-CN" sz="3600" dirty="0" smtClean="0"/>
              <a:t>16-24</a:t>
            </a:r>
            <a:r>
              <a:rPr lang="zh-CN" altLang="zh-CN" sz="3600" dirty="0"/>
              <a:t>岁失业青年参加</a:t>
            </a:r>
            <a:r>
              <a:rPr lang="en-US" altLang="zh-CN" sz="3600" dirty="0"/>
              <a:t>3-12</a:t>
            </a:r>
            <a:r>
              <a:rPr lang="zh-CN" altLang="zh-CN" sz="3600" dirty="0"/>
              <a:t>个月就业见习</a:t>
            </a:r>
            <a:r>
              <a:rPr lang="zh-CN" altLang="zh-CN" sz="3600" dirty="0" smtClean="0"/>
              <a:t>。</a:t>
            </a:r>
            <a:endParaRPr lang="en-US" altLang="zh-CN" sz="3600" dirty="0" smtClean="0"/>
          </a:p>
        </p:txBody>
      </p:sp>
      <p:sp>
        <p:nvSpPr>
          <p:cNvPr id="10" name="TextBox 15"/>
          <p:cNvSpPr txBox="1"/>
          <p:nvPr/>
        </p:nvSpPr>
        <p:spPr>
          <a:xfrm>
            <a:off x="2186803" y="554753"/>
            <a:ext cx="7012940" cy="1015663"/>
          </a:xfrm>
          <a:prstGeom prst="rect">
            <a:avLst/>
          </a:prstGeom>
          <a:noFill/>
        </p:spPr>
        <p:txBody>
          <a:bodyPr wrap="square">
            <a:spAutoFit/>
          </a:bodyPr>
          <a:lstStyle/>
          <a:p>
            <a:pPr algn="ctr">
              <a:lnSpc>
                <a:spcPct val="150000"/>
              </a:lnSpc>
              <a:defRPr/>
            </a:pPr>
            <a:r>
              <a:rPr lang="zh-CN" altLang="en-US" sz="4000" b="1" dirty="0" smtClean="0">
                <a:solidFill>
                  <a:srgbClr val="FF0000"/>
                </a:solidFill>
                <a:latin typeface="微软雅黑" panose="020B0503020204020204" charset="-122"/>
                <a:ea typeface="微软雅黑" panose="020B0503020204020204" charset="-122"/>
                <a:sym typeface="+mn-ea"/>
              </a:rPr>
              <a:t>就业见习补贴</a:t>
            </a:r>
            <a:endParaRPr lang="zh-CN" altLang="en-US" sz="4000" b="1" dirty="0">
              <a:solidFill>
                <a:srgbClr val="FF0000"/>
              </a:solidFill>
              <a:latin typeface="微软雅黑" panose="020B0503020204020204" charset="-122"/>
              <a:ea typeface="微软雅黑" panose="020B0503020204020204" charset="-122"/>
              <a:sym typeface="+mn-ea"/>
            </a:endParaRPr>
          </a:p>
        </p:txBody>
      </p:sp>
    </p:spTree>
    <p:extLst>
      <p:ext uri="{BB962C8B-B14F-4D97-AF65-F5344CB8AC3E}">
        <p14:creationId xmlns:p14="http://schemas.microsoft.com/office/powerpoint/2010/main" val="36142772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dirty="0"/>
              <a:t>见习期间，见习单位给予见习人员发放见习生活补助，每人每月不低于</a:t>
            </a:r>
            <a:r>
              <a:rPr lang="en-US" altLang="zh-CN" dirty="0"/>
              <a:t>2000</a:t>
            </a:r>
            <a:r>
              <a:rPr lang="zh-CN" altLang="zh-CN" dirty="0"/>
              <a:t>元，其中就业补助资金按照每人每月</a:t>
            </a:r>
            <a:r>
              <a:rPr lang="en-US" altLang="zh-CN" dirty="0"/>
              <a:t>1400</a:t>
            </a:r>
            <a:r>
              <a:rPr lang="zh-CN" altLang="zh-CN" dirty="0"/>
              <a:t>元的标准给予单位补贴，按</a:t>
            </a:r>
            <a:r>
              <a:rPr lang="en-US" altLang="zh-CN" dirty="0"/>
              <a:t>200</a:t>
            </a:r>
            <a:r>
              <a:rPr lang="zh-CN" altLang="zh-CN" dirty="0"/>
              <a:t>元</a:t>
            </a:r>
            <a:r>
              <a:rPr lang="en-US" altLang="zh-CN" dirty="0"/>
              <a:t>/</a:t>
            </a:r>
            <a:r>
              <a:rPr lang="zh-CN" altLang="zh-CN" dirty="0"/>
              <a:t>人标准给予带教老师一次性见习指导费。同时，见习单位为见习人员购买人身意外伤害保险</a:t>
            </a:r>
            <a:r>
              <a:rPr lang="en-US" altLang="zh-CN" dirty="0"/>
              <a:t>100</a:t>
            </a:r>
            <a:r>
              <a:rPr lang="zh-CN" altLang="zh-CN" dirty="0"/>
              <a:t>元</a:t>
            </a:r>
            <a:r>
              <a:rPr lang="en-US" altLang="zh-CN" dirty="0"/>
              <a:t>/</a:t>
            </a:r>
            <a:r>
              <a:rPr lang="zh-CN" altLang="zh-CN" dirty="0"/>
              <a:t>人，由就业资金给予补助。</a:t>
            </a:r>
            <a:endParaRPr lang="zh-CN" altLang="en-US" dirty="0">
              <a:latin typeface="微软雅黑" panose="020B0503020204020204" charset="-122"/>
              <a:ea typeface="微软雅黑" panose="020B0503020204020204" charset="-122"/>
            </a:endParaRPr>
          </a:p>
          <a:p>
            <a:endParaRPr lang="zh-CN" altLang="en-US" dirty="0"/>
          </a:p>
        </p:txBody>
      </p:sp>
      <p:sp>
        <p:nvSpPr>
          <p:cNvPr id="4" name="灯片编号占位符 3"/>
          <p:cNvSpPr>
            <a:spLocks noGrp="1"/>
          </p:cNvSpPr>
          <p:nvPr>
            <p:ph type="sldNum" sz="quarter" idx="12"/>
          </p:nvPr>
        </p:nvSpPr>
        <p:spPr/>
        <p:txBody>
          <a:bodyPr/>
          <a:lstStyle/>
          <a:p>
            <a:fld id="{7D9BB5D0-35E4-459D-AEF3-FE4D7C45CC19}" type="slidenum">
              <a:rPr lang="zh-CN" altLang="en-US" smtClean="0"/>
              <a:pPr/>
              <a:t>42</a:t>
            </a:fld>
            <a:endParaRPr lang="zh-CN" altLang="en-US"/>
          </a:p>
        </p:txBody>
      </p:sp>
    </p:spTree>
    <p:extLst>
      <p:ext uri="{BB962C8B-B14F-4D97-AF65-F5344CB8AC3E}">
        <p14:creationId xmlns:p14="http://schemas.microsoft.com/office/powerpoint/2010/main" val="24141292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dirty="0" smtClean="0"/>
              <a:t> </a:t>
            </a:r>
            <a:r>
              <a:rPr lang="zh-CN" altLang="en-US" dirty="0" smtClean="0"/>
              <a:t>就业见习期间，企业</a:t>
            </a:r>
            <a:r>
              <a:rPr lang="zh-CN" altLang="zh-CN" dirty="0" smtClean="0"/>
              <a:t>与</a:t>
            </a:r>
            <a:r>
              <a:rPr lang="zh-CN" altLang="zh-CN" dirty="0"/>
              <a:t>见习人员签订</a:t>
            </a:r>
            <a:r>
              <a:rPr lang="en-US" altLang="zh-CN" dirty="0"/>
              <a:t>1</a:t>
            </a:r>
            <a:r>
              <a:rPr lang="zh-CN" altLang="zh-CN" dirty="0"/>
              <a:t>年以上劳动合同并缴纳社会保险的，给予剩余期限见习补贴</a:t>
            </a:r>
            <a:r>
              <a:rPr lang="zh-CN" altLang="zh-CN" dirty="0" smtClean="0"/>
              <a:t>。</a:t>
            </a:r>
            <a:endParaRPr lang="en-US" altLang="zh-CN" dirty="0" smtClean="0"/>
          </a:p>
          <a:p>
            <a:r>
              <a:rPr lang="zh-CN" altLang="zh-CN" dirty="0" smtClean="0"/>
              <a:t>鼓励</a:t>
            </a:r>
            <a:r>
              <a:rPr lang="zh-CN" altLang="zh-CN" dirty="0"/>
              <a:t>中小企业留用见习人员，</a:t>
            </a:r>
            <a:r>
              <a:rPr lang="zh-CN" altLang="zh-CN" dirty="0" smtClean="0"/>
              <a:t>对</a:t>
            </a:r>
            <a:r>
              <a:rPr lang="zh-CN" altLang="zh-CN" dirty="0"/>
              <a:t>见习期满后与见习毕业生签订</a:t>
            </a:r>
            <a:r>
              <a:rPr lang="en-US" altLang="zh-CN" dirty="0"/>
              <a:t>12</a:t>
            </a:r>
            <a:r>
              <a:rPr lang="zh-CN" altLang="zh-CN" dirty="0"/>
              <a:t>个月以上劳动合同并缴纳社会保险，根据吸纳见习毕业生人数按照每人</a:t>
            </a:r>
            <a:r>
              <a:rPr lang="en-US" altLang="zh-CN" dirty="0"/>
              <a:t>1000</a:t>
            </a:r>
            <a:r>
              <a:rPr lang="zh-CN" altLang="zh-CN" dirty="0"/>
              <a:t>元的标准给予单位一次性奖励。</a:t>
            </a:r>
            <a:endParaRPr lang="zh-CN" altLang="en-US" dirty="0">
              <a:latin typeface="微软雅黑" panose="020B0503020204020204" charset="-122"/>
              <a:ea typeface="微软雅黑" panose="020B0503020204020204" charset="-122"/>
            </a:endParaRPr>
          </a:p>
          <a:p>
            <a:endParaRPr lang="zh-CN" altLang="en-US" dirty="0"/>
          </a:p>
        </p:txBody>
      </p:sp>
      <p:sp>
        <p:nvSpPr>
          <p:cNvPr id="4" name="灯片编号占位符 3"/>
          <p:cNvSpPr>
            <a:spLocks noGrp="1"/>
          </p:cNvSpPr>
          <p:nvPr>
            <p:ph type="sldNum" sz="quarter" idx="12"/>
          </p:nvPr>
        </p:nvSpPr>
        <p:spPr/>
        <p:txBody>
          <a:bodyPr/>
          <a:lstStyle/>
          <a:p>
            <a:fld id="{7D9BB5D0-35E4-459D-AEF3-FE4D7C45CC19}" type="slidenum">
              <a:rPr lang="zh-CN" altLang="en-US" smtClean="0"/>
              <a:pPr/>
              <a:t>43</a:t>
            </a:fld>
            <a:endParaRPr lang="zh-CN" altLang="en-US"/>
          </a:p>
        </p:txBody>
      </p:sp>
    </p:spTree>
    <p:extLst>
      <p:ext uri="{BB962C8B-B14F-4D97-AF65-F5344CB8AC3E}">
        <p14:creationId xmlns:p14="http://schemas.microsoft.com/office/powerpoint/2010/main" val="26013416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marL="0" indent="0">
              <a:buNone/>
            </a:pPr>
            <a:r>
              <a:rPr lang="zh-CN" altLang="en-US" b="1" dirty="0" smtClean="0"/>
              <a:t>就业见习补贴</a:t>
            </a:r>
            <a:r>
              <a:rPr lang="zh-CN" altLang="zh-CN" b="1" dirty="0" smtClean="0"/>
              <a:t>经办</a:t>
            </a:r>
            <a:r>
              <a:rPr lang="zh-CN" altLang="zh-CN" b="1" dirty="0"/>
              <a:t>流程</a:t>
            </a:r>
            <a:endParaRPr lang="zh-CN" altLang="zh-CN" dirty="0"/>
          </a:p>
          <a:p>
            <a:r>
              <a:rPr lang="zh-CN" altLang="zh-CN" dirty="0"/>
              <a:t>（</a:t>
            </a:r>
            <a:r>
              <a:rPr lang="en-US" altLang="zh-CN" dirty="0"/>
              <a:t>1</a:t>
            </a:r>
            <a:r>
              <a:rPr lang="zh-CN" altLang="zh-CN" dirty="0"/>
              <a:t>）见习基地在完成当年度就业见习工作后，以单位账号登录安徽省阳光就业网上服务大厅（</a:t>
            </a:r>
            <a:r>
              <a:rPr lang="en-US" altLang="zh-CN" dirty="0"/>
              <a:t>http://ygjy.ah.gov.cn/</a:t>
            </a:r>
            <a:r>
              <a:rPr lang="zh-CN" altLang="zh-CN" dirty="0"/>
              <a:t>）在线申请；</a:t>
            </a:r>
          </a:p>
          <a:p>
            <a:r>
              <a:rPr lang="zh-CN" altLang="zh-CN" dirty="0"/>
              <a:t>（</a:t>
            </a:r>
            <a:r>
              <a:rPr lang="en-US" altLang="zh-CN" dirty="0"/>
              <a:t>2</a:t>
            </a:r>
            <a:r>
              <a:rPr lang="zh-CN" altLang="zh-CN" dirty="0"/>
              <a:t>）市、县公共就业人才服务机构对线上申请进行初审，初审通过的，告知企业提交纸质材料至经办机构，申报材料不齐全的，一次性告之需补齐的材料；</a:t>
            </a:r>
          </a:p>
          <a:p>
            <a:r>
              <a:rPr lang="zh-CN" altLang="zh-CN" dirty="0"/>
              <a:t>（</a:t>
            </a:r>
            <a:r>
              <a:rPr lang="en-US" altLang="zh-CN" dirty="0"/>
              <a:t>3</a:t>
            </a:r>
            <a:r>
              <a:rPr lang="zh-CN" altLang="zh-CN" dirty="0"/>
              <a:t>）经市、县人社、财政部门审核审批后，将补贴资金拨付单位银行账户。</a:t>
            </a:r>
          </a:p>
          <a:p>
            <a:endParaRPr lang="zh-CN" altLang="en-US" dirty="0"/>
          </a:p>
        </p:txBody>
      </p:sp>
      <p:sp>
        <p:nvSpPr>
          <p:cNvPr id="4" name="灯片编号占位符 3"/>
          <p:cNvSpPr>
            <a:spLocks noGrp="1"/>
          </p:cNvSpPr>
          <p:nvPr>
            <p:ph type="sldNum" sz="quarter" idx="12"/>
          </p:nvPr>
        </p:nvSpPr>
        <p:spPr/>
        <p:txBody>
          <a:bodyPr/>
          <a:lstStyle/>
          <a:p>
            <a:fld id="{7D9BB5D0-35E4-459D-AEF3-FE4D7C45CC19}" type="slidenum">
              <a:rPr lang="zh-CN" altLang="en-US" smtClean="0"/>
              <a:pPr/>
              <a:t>44</a:t>
            </a:fld>
            <a:endParaRPr lang="zh-CN" altLang="en-US"/>
          </a:p>
        </p:txBody>
      </p:sp>
    </p:spTree>
    <p:extLst>
      <p:ext uri="{BB962C8B-B14F-4D97-AF65-F5344CB8AC3E}">
        <p14:creationId xmlns:p14="http://schemas.microsoft.com/office/powerpoint/2010/main" val="12563251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框 33"/>
          <p:cNvSpPr txBox="1"/>
          <p:nvPr/>
        </p:nvSpPr>
        <p:spPr>
          <a:xfrm>
            <a:off x="706386" y="1124861"/>
            <a:ext cx="10158095" cy="2547685"/>
          </a:xfrm>
          <a:prstGeom prst="rect">
            <a:avLst/>
          </a:prstGeom>
          <a:noFill/>
          <a:ln w="9525">
            <a:noFill/>
          </a:ln>
        </p:spPr>
        <p:txBody>
          <a:bodyPr wrap="square">
            <a:spAutoFit/>
          </a:bodyPr>
          <a:lstStyle/>
          <a:p>
            <a:pPr>
              <a:lnSpc>
                <a:spcPct val="200000"/>
              </a:lnSpc>
            </a:pPr>
            <a:r>
              <a:rPr lang="zh-CN" altLang="en-US" sz="2800" dirty="0" smtClean="0">
                <a:solidFill>
                  <a:schemeClr val="accent1"/>
                </a:solidFill>
                <a:latin typeface="微软雅黑" panose="020B0503020204020204" charset="-122"/>
                <a:ea typeface="微软雅黑" panose="020B0503020204020204" charset="-122"/>
              </a:rPr>
              <a:t>注意事项：</a:t>
            </a:r>
            <a:r>
              <a:rPr lang="zh-CN" altLang="en-US" sz="2800" dirty="0">
                <a:latin typeface="微软雅黑" panose="020B0503020204020204" charset="-122"/>
                <a:ea typeface="微软雅黑" panose="020B0503020204020204" charset="-122"/>
              </a:rPr>
              <a:t>就业见习是就业准备活动，见习期间，劳动者与见习基地之间不建立劳动关系，签订就业见习协议，但不签订劳动合同、不参加社会保险</a:t>
            </a:r>
            <a:r>
              <a:rPr lang="zh-CN" altLang="en-US" sz="2800" dirty="0" smtClean="0">
                <a:latin typeface="微软雅黑" panose="020B0503020204020204" charset="-122"/>
                <a:ea typeface="微软雅黑" panose="020B0503020204020204" charset="-122"/>
              </a:rPr>
              <a:t>。</a:t>
            </a:r>
            <a:endParaRPr lang="zh-CN" sz="2800" u="none" dirty="0">
              <a:latin typeface="微软雅黑" panose="020B0503020204020204" charset="-122"/>
              <a:ea typeface="微软雅黑" panose="020B0503020204020204" charset="-122"/>
            </a:endParaRPr>
          </a:p>
        </p:txBody>
      </p:sp>
      <p:sp>
        <p:nvSpPr>
          <p:cNvPr id="4" name="灯片编号占位符 3"/>
          <p:cNvSpPr>
            <a:spLocks noGrp="1"/>
          </p:cNvSpPr>
          <p:nvPr>
            <p:ph type="sldNum" sz="quarter" idx="12"/>
          </p:nvPr>
        </p:nvSpPr>
        <p:spPr/>
        <p:txBody>
          <a:bodyPr/>
          <a:lstStyle/>
          <a:p>
            <a:fld id="{7D9BB5D0-35E4-459D-AEF3-FE4D7C45CC19}" type="slidenum">
              <a:rPr lang="zh-CN" altLang="en-US" smtClean="0"/>
              <a:pPr/>
              <a:t>45</a:t>
            </a:fld>
            <a:endParaRPr lang="zh-CN" altLang="en-US"/>
          </a:p>
        </p:txBody>
      </p:sp>
      <p:sp>
        <p:nvSpPr>
          <p:cNvPr id="6" name="TextBox 16"/>
          <p:cNvSpPr/>
          <p:nvPr/>
        </p:nvSpPr>
        <p:spPr>
          <a:xfrm>
            <a:off x="1257300" y="4812515"/>
            <a:ext cx="10675619" cy="1077218"/>
          </a:xfrm>
          <a:prstGeom prst="rect">
            <a:avLst/>
          </a:prstGeom>
          <a:noFill/>
          <a:ln w="9525">
            <a:noFill/>
          </a:ln>
        </p:spPr>
        <p:txBody>
          <a:bodyPr wrap="square" anchor="t">
            <a:spAutoFit/>
          </a:bodyPr>
          <a:lstStyle/>
          <a:p>
            <a:pPr lvl="0" indent="0"/>
            <a:r>
              <a:rPr lang="zh-CN" altLang="en-US" sz="3200" dirty="0">
                <a:solidFill>
                  <a:srgbClr val="C00000"/>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楷体_GB2312" panose="02010609030101010101" pitchFamily="49" charset="-122"/>
              </a:rPr>
              <a:t>经办及咨询方式</a:t>
            </a:r>
            <a:r>
              <a:rPr lang="zh-CN" altLang="en-US" sz="3200" dirty="0" smtClean="0">
                <a:solidFill>
                  <a:srgbClr val="C00000"/>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楷体_GB2312" panose="02010609030101010101" pitchFamily="49" charset="-122"/>
              </a:rPr>
              <a:t>：</a:t>
            </a:r>
            <a:endParaRPr lang="en-US" altLang="zh-CN" sz="3200" dirty="0" smtClean="0">
              <a:solidFill>
                <a:srgbClr val="C00000"/>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楷体_GB2312" panose="02010609030101010101" pitchFamily="49" charset="-122"/>
            </a:endParaRPr>
          </a:p>
          <a:p>
            <a:pPr lvl="0" indent="0"/>
            <a:r>
              <a:rPr lang="zh-CN" altLang="en-US" sz="3200" dirty="0" smtClean="0">
                <a:solidFill>
                  <a:srgbClr val="C00000"/>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楷体_GB2312" panose="02010609030101010101" pitchFamily="49" charset="-122"/>
              </a:rPr>
              <a:t>市人力资源交流服务中心 </a:t>
            </a:r>
            <a:r>
              <a:rPr lang="en-US" altLang="zh-CN" sz="3200" dirty="0" smtClean="0">
                <a:solidFill>
                  <a:srgbClr val="C00000"/>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楷体_GB2312" panose="02010609030101010101" pitchFamily="49" charset="-122"/>
              </a:rPr>
              <a:t>0552-3111506</a:t>
            </a:r>
            <a:endParaRPr lang="en-US" altLang="zh-CN" sz="3200" dirty="0">
              <a:solidFill>
                <a:srgbClr val="C00000"/>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楷体_GB2312" panose="02010609030101010101" pitchFamily="49" charset="-122"/>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5" name="图片 6" descr="9_YVH}KJV7_H@K$MPT68V4E"/>
          <p:cNvPicPr>
            <a:picLocks noChangeAspect="1"/>
          </p:cNvPicPr>
          <p:nvPr/>
        </p:nvPicPr>
        <p:blipFill>
          <a:blip r:embed="rId2"/>
          <a:srcRect/>
          <a:stretch>
            <a:fillRect/>
          </a:stretch>
        </p:blipFill>
        <p:spPr bwMode="auto">
          <a:xfrm>
            <a:off x="1536700" y="2011363"/>
            <a:ext cx="8913813" cy="3478212"/>
          </a:xfrm>
          <a:prstGeom prst="rect">
            <a:avLst/>
          </a:prstGeom>
          <a:noFill/>
          <a:ln w="9525">
            <a:noFill/>
            <a:miter lim="800000"/>
            <a:headEnd/>
            <a:tailEnd/>
          </a:ln>
        </p:spPr>
      </p:pic>
      <p:grpSp>
        <p:nvGrpSpPr>
          <p:cNvPr id="141" name="组合 8"/>
          <p:cNvGrpSpPr/>
          <p:nvPr/>
        </p:nvGrpSpPr>
        <p:grpSpPr>
          <a:xfrm>
            <a:off x="2828202" y="3428382"/>
            <a:ext cx="764953" cy="654310"/>
            <a:chOff x="6130971" y="1234452"/>
            <a:chExt cx="764953" cy="654310"/>
          </a:xfrm>
          <a:solidFill>
            <a:srgbClr val="C00000"/>
          </a:solidFill>
        </p:grpSpPr>
        <p:sp>
          <p:nvSpPr>
            <p:cNvPr id="1048652" name="圆角矩形 9"/>
            <p:cNvSpPr/>
            <p:nvPr/>
          </p:nvSpPr>
          <p:spPr>
            <a:xfrm>
              <a:off x="6175941" y="1249442"/>
              <a:ext cx="639320" cy="639320"/>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zh-CN" altLang="en-US">
                <a:solidFill>
                  <a:schemeClr val="bg2"/>
                </a:solidFill>
              </a:endParaRPr>
            </a:p>
          </p:txBody>
        </p:sp>
        <p:sp>
          <p:nvSpPr>
            <p:cNvPr id="1048653" name="文本框 10"/>
            <p:cNvSpPr txBox="1"/>
            <p:nvPr/>
          </p:nvSpPr>
          <p:spPr>
            <a:xfrm>
              <a:off x="6130971" y="1234452"/>
              <a:ext cx="764953" cy="584775"/>
            </a:xfrm>
            <a:prstGeom prst="rect">
              <a:avLst/>
            </a:prstGeom>
            <a:grpFill/>
            <a:effectLst/>
          </p:spPr>
          <p:txBody>
            <a:bodyPr wrap="none">
              <a:spAutoFit/>
            </a:bodyPr>
            <a:lstStyle/>
            <a:p>
              <a:pPr fontAlgn="auto">
                <a:spcBef>
                  <a:spcPts val="0"/>
                </a:spcBef>
                <a:spcAft>
                  <a:spcPts val="0"/>
                </a:spcAft>
              </a:pPr>
              <a:r>
                <a:rPr lang="en-US" altLang="zh-CN" sz="3200" b="1" dirty="0">
                  <a:solidFill>
                    <a:schemeClr val="bg2"/>
                  </a:solidFill>
                  <a:latin typeface="+mn-lt"/>
                  <a:ea typeface="+mn-ea"/>
                </a:rPr>
                <a:t> </a:t>
              </a:r>
              <a:r>
                <a:rPr lang="zh-CN" altLang="en-US" sz="2800" b="1" dirty="0">
                  <a:solidFill>
                    <a:schemeClr val="bg1"/>
                  </a:solidFill>
                  <a:latin typeface="微软雅黑" panose="020B0503020204020204" charset="-122"/>
                  <a:ea typeface="微软雅黑" panose="020B0503020204020204" charset="-122"/>
                </a:rPr>
                <a:t> </a:t>
              </a:r>
              <a:r>
                <a:rPr lang="zh-CN" altLang="en-US" sz="2800" b="1" dirty="0" smtClean="0">
                  <a:solidFill>
                    <a:schemeClr val="bg1"/>
                  </a:solidFill>
                  <a:latin typeface="微软雅黑" panose="020B0503020204020204" charset="-122"/>
                  <a:ea typeface="微软雅黑" panose="020B0503020204020204" charset="-122"/>
                </a:rPr>
                <a:t>六</a:t>
              </a:r>
              <a:endParaRPr lang="zh-CN" altLang="en-US" sz="3600" dirty="0">
                <a:solidFill>
                  <a:schemeClr val="bg2"/>
                </a:solidFill>
                <a:latin typeface="黑体" panose="02010600030101010101" charset="-122"/>
                <a:ea typeface="黑体" panose="02010600030101010101" charset="-122"/>
              </a:endParaRPr>
            </a:p>
          </p:txBody>
        </p:sp>
      </p:grpSp>
      <p:sp>
        <p:nvSpPr>
          <p:cNvPr id="1048654" name="文本框 32"/>
          <p:cNvSpPr txBox="1">
            <a:spLocks noChangeArrowheads="1"/>
          </p:cNvSpPr>
          <p:nvPr/>
        </p:nvSpPr>
        <p:spPr bwMode="auto">
          <a:xfrm>
            <a:off x="4565650" y="3429000"/>
            <a:ext cx="4669790" cy="523220"/>
          </a:xfrm>
          <a:prstGeom prst="rect">
            <a:avLst/>
          </a:prstGeom>
          <a:noFill/>
          <a:ln w="9525">
            <a:noFill/>
            <a:miter lim="800000"/>
          </a:ln>
        </p:spPr>
        <p:txBody>
          <a:bodyPr wrap="square">
            <a:spAutoFit/>
          </a:bodyPr>
          <a:lstStyle/>
          <a:p>
            <a:pPr algn="ctr"/>
            <a:r>
              <a:rPr lang="zh-CN" altLang="en-US" sz="2800" b="1" dirty="0">
                <a:solidFill>
                  <a:schemeClr val="bg1"/>
                </a:solidFill>
                <a:latin typeface="微软雅黑" panose="020B0503020204020204" charset="-122"/>
                <a:ea typeface="微软雅黑" panose="020B0503020204020204" charset="-122"/>
              </a:rPr>
              <a:t>高校毕业生助学贷款代偿</a:t>
            </a:r>
          </a:p>
        </p:txBody>
      </p:sp>
      <p:sp>
        <p:nvSpPr>
          <p:cNvPr id="7" name="灯片编号占位符 6"/>
          <p:cNvSpPr>
            <a:spLocks noGrp="1"/>
          </p:cNvSpPr>
          <p:nvPr>
            <p:ph type="sldNum" sz="quarter" idx="12"/>
          </p:nvPr>
        </p:nvSpPr>
        <p:spPr/>
        <p:txBody>
          <a:bodyPr/>
          <a:lstStyle/>
          <a:p>
            <a:fld id="{7D9BB5D0-35E4-459D-AEF3-FE4D7C45CC19}" type="slidenum">
              <a:rPr lang="zh-CN" altLang="en-US" smtClean="0"/>
              <a:pPr/>
              <a:t>46</a:t>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41"/>
                                        </p:tgtEl>
                                        <p:attrNameLst>
                                          <p:attrName>style.visibility</p:attrName>
                                        </p:attrNameLst>
                                      </p:cBhvr>
                                      <p:to>
                                        <p:strVal val="visible"/>
                                      </p:to>
                                    </p:set>
                                    <p:anim calcmode="lin" valueType="num">
                                      <p:cBhvr additive="base">
                                        <p:cTn id="7" dur="500" fill="hold"/>
                                        <p:tgtEl>
                                          <p:spTgt spid="141"/>
                                        </p:tgtEl>
                                        <p:attrNameLst>
                                          <p:attrName>ppt_x</p:attrName>
                                        </p:attrNameLst>
                                      </p:cBhvr>
                                      <p:tavLst>
                                        <p:tav tm="0">
                                          <p:val>
                                            <p:strVal val="0-#ppt_w/2"/>
                                          </p:val>
                                        </p:tav>
                                        <p:tav tm="100000">
                                          <p:val>
                                            <p:strVal val="#ppt_x"/>
                                          </p:val>
                                        </p:tav>
                                      </p:tavLst>
                                    </p:anim>
                                    <p:anim calcmode="lin" valueType="num">
                                      <p:cBhvr additive="base">
                                        <p:cTn id="8" dur="500" fill="hold"/>
                                        <p:tgtEl>
                                          <p:spTgt spid="14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48654"/>
                                        </p:tgtEl>
                                        <p:attrNameLst>
                                          <p:attrName>style.visibility</p:attrName>
                                        </p:attrNameLst>
                                      </p:cBhvr>
                                      <p:to>
                                        <p:strVal val="visible"/>
                                      </p:to>
                                    </p:set>
                                    <p:anim calcmode="lin" valueType="num">
                                      <p:cBhvr additive="base">
                                        <p:cTn id="11" dur="500" fill="hold"/>
                                        <p:tgtEl>
                                          <p:spTgt spid="1048654"/>
                                        </p:tgtEl>
                                        <p:attrNameLst>
                                          <p:attrName>ppt_x</p:attrName>
                                        </p:attrNameLst>
                                      </p:cBhvr>
                                      <p:tavLst>
                                        <p:tav tm="0">
                                          <p:val>
                                            <p:strVal val="1+#ppt_w/2"/>
                                          </p:val>
                                        </p:tav>
                                        <p:tav tm="100000">
                                          <p:val>
                                            <p:strVal val="#ppt_x"/>
                                          </p:val>
                                        </p:tav>
                                      </p:tavLst>
                                    </p:anim>
                                    <p:anim calcmode="lin" valueType="num">
                                      <p:cBhvr additive="base">
                                        <p:cTn id="12" dur="500" fill="hold"/>
                                        <p:tgtEl>
                                          <p:spTgt spid="10486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5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灯片编号占位符 12"/>
          <p:cNvSpPr>
            <a:spLocks noGrp="1"/>
          </p:cNvSpPr>
          <p:nvPr>
            <p:ph type="sldNum" sz="quarter" idx="12"/>
          </p:nvPr>
        </p:nvSpPr>
        <p:spPr/>
        <p:txBody>
          <a:bodyPr/>
          <a:lstStyle/>
          <a:p>
            <a:fld id="{7D9BB5D0-35E4-459D-AEF3-FE4D7C45CC19}" type="slidenum">
              <a:rPr lang="zh-CN" altLang="en-US" smtClean="0"/>
              <a:pPr/>
              <a:t>47</a:t>
            </a:fld>
            <a:endParaRPr lang="zh-CN" altLang="en-US"/>
          </a:p>
        </p:txBody>
      </p:sp>
      <p:sp>
        <p:nvSpPr>
          <p:cNvPr id="24577" name="标题 1"/>
          <p:cNvSpPr>
            <a:spLocks noGrp="1"/>
          </p:cNvSpPr>
          <p:nvPr>
            <p:ph type="title"/>
          </p:nvPr>
        </p:nvSpPr>
        <p:spPr>
          <a:xfrm>
            <a:off x="279260" y="841727"/>
            <a:ext cx="9590676" cy="526383"/>
          </a:xfrm>
        </p:spPr>
        <p:txBody>
          <a:bodyPr anchor="ctr"/>
          <a:lstStyle/>
          <a:p>
            <a:r>
              <a:rPr lang="zh-CN" altLang="en-US" sz="3200" dirty="0" smtClean="0">
                <a:solidFill>
                  <a:schemeClr val="accent1"/>
                </a:solidFill>
                <a:effectLst>
                  <a:outerShdw blurRad="38100" dist="25400" dir="5400000" algn="ctr" rotWithShape="0">
                    <a:srgbClr val="6E747A">
                      <a:alpha val="43000"/>
                    </a:srgbClr>
                  </a:outerShdw>
                </a:effectLst>
                <a:latin typeface="黑体" panose="02010600030101010101" charset="-122"/>
                <a:ea typeface="黑体" panose="02010600030101010101" charset="-122"/>
              </a:rPr>
              <a:t>     六、</a:t>
            </a:r>
            <a:r>
              <a:rPr lang="zh-CN" altLang="en-US" sz="3200" dirty="0">
                <a:solidFill>
                  <a:schemeClr val="accent1"/>
                </a:solidFill>
                <a:effectLst>
                  <a:outerShdw blurRad="38100" dist="25400" dir="5400000" algn="ctr" rotWithShape="0">
                    <a:srgbClr val="6E747A">
                      <a:alpha val="43000"/>
                    </a:srgbClr>
                  </a:outerShdw>
                </a:effectLst>
                <a:latin typeface="黑体" panose="02010600030101010101" charset="-122"/>
                <a:ea typeface="黑体" panose="02010600030101010101" charset="-122"/>
              </a:rPr>
              <a:t>高校毕业生助学贷款</a:t>
            </a:r>
            <a:r>
              <a:rPr lang="zh-CN" altLang="en-US" sz="3200" dirty="0" smtClean="0">
                <a:solidFill>
                  <a:schemeClr val="accent1"/>
                </a:solidFill>
                <a:effectLst>
                  <a:outerShdw blurRad="38100" dist="25400" dir="5400000" algn="ctr" rotWithShape="0">
                    <a:srgbClr val="6E747A">
                      <a:alpha val="43000"/>
                    </a:srgbClr>
                  </a:outerShdw>
                </a:effectLst>
                <a:latin typeface="黑体" panose="02010600030101010101" charset="-122"/>
                <a:ea typeface="黑体" panose="02010600030101010101" charset="-122"/>
              </a:rPr>
              <a:t>代偿</a:t>
            </a:r>
            <a:endParaRPr lang="zh-CN" altLang="en-US" sz="3200" dirty="0">
              <a:solidFill>
                <a:srgbClr val="0000FF"/>
              </a:solidFill>
              <a:ea typeface="黑体" panose="02010600030101010101" charset="-122"/>
            </a:endParaRPr>
          </a:p>
        </p:txBody>
      </p:sp>
      <p:sp>
        <p:nvSpPr>
          <p:cNvPr id="15" name="文本框 33"/>
          <p:cNvSpPr txBox="1"/>
          <p:nvPr/>
        </p:nvSpPr>
        <p:spPr>
          <a:xfrm>
            <a:off x="776857" y="2010759"/>
            <a:ext cx="10158095" cy="3785652"/>
          </a:xfrm>
          <a:prstGeom prst="rect">
            <a:avLst/>
          </a:prstGeom>
          <a:noFill/>
          <a:ln w="9525">
            <a:noFill/>
          </a:ln>
        </p:spPr>
        <p:txBody>
          <a:bodyPr wrap="square">
            <a:spAutoFit/>
          </a:bodyPr>
          <a:lstStyle/>
          <a:p>
            <a:pPr>
              <a:lnSpc>
                <a:spcPct val="200000"/>
              </a:lnSpc>
            </a:pPr>
            <a:r>
              <a:rPr lang="en-US" altLang="zh-CN" sz="2000" dirty="0" smtClean="0">
                <a:solidFill>
                  <a:srgbClr val="1D41D5"/>
                </a:solidFill>
                <a:latin typeface="微软雅黑" panose="020B0503020204020204" charset="-122"/>
                <a:ea typeface="微软雅黑" panose="020B0503020204020204" charset="-122"/>
              </a:rPr>
              <a:t>   </a:t>
            </a:r>
            <a:r>
              <a:rPr lang="en-US" altLang="zh-CN" sz="2400" dirty="0" smtClean="0">
                <a:solidFill>
                  <a:srgbClr val="1D41D5"/>
                </a:solidFill>
                <a:latin typeface="微软雅黑" panose="020B0503020204020204" charset="-122"/>
                <a:ea typeface="微软雅黑" panose="020B0503020204020204" charset="-122"/>
              </a:rPr>
              <a:t>1</a:t>
            </a:r>
            <a:r>
              <a:rPr lang="en-US" altLang="zh-CN" sz="2400" dirty="0">
                <a:solidFill>
                  <a:srgbClr val="1D41D5"/>
                </a:solidFill>
                <a:latin typeface="微软雅黑" panose="020B0503020204020204" charset="-122"/>
                <a:ea typeface="微软雅黑" panose="020B0503020204020204" charset="-122"/>
              </a:rPr>
              <a:t>.</a:t>
            </a:r>
            <a:r>
              <a:rPr lang="zh-CN" altLang="en-US" sz="2400" dirty="0">
                <a:solidFill>
                  <a:srgbClr val="1D41D5"/>
                </a:solidFill>
                <a:latin typeface="微软雅黑" panose="020B0503020204020204" charset="-122"/>
                <a:ea typeface="微软雅黑" panose="020B0503020204020204" charset="-122"/>
              </a:rPr>
              <a:t>对象</a:t>
            </a:r>
            <a:r>
              <a:rPr lang="zh-CN" altLang="en-US" sz="2400" dirty="0" smtClean="0">
                <a:solidFill>
                  <a:srgbClr val="1D41D5"/>
                </a:solidFill>
                <a:latin typeface="微软雅黑" panose="020B0503020204020204" charset="-122"/>
                <a:ea typeface="微软雅黑" panose="020B0503020204020204" charset="-122"/>
              </a:rPr>
              <a:t>：</a:t>
            </a:r>
            <a:r>
              <a:rPr lang="zh-CN" altLang="en-US" sz="2400" dirty="0">
                <a:solidFill>
                  <a:schemeClr val="tx2"/>
                </a:solidFill>
                <a:latin typeface="微软雅黑" panose="020B0503020204020204" charset="-122"/>
                <a:ea typeface="微软雅黑" panose="020B0503020204020204" charset="-122"/>
              </a:rPr>
              <a:t>普通高校全日制本科及以上毕业生。</a:t>
            </a:r>
            <a:endParaRPr lang="en-US" altLang="zh-CN" sz="2400" dirty="0" smtClean="0">
              <a:solidFill>
                <a:schemeClr val="tx2"/>
              </a:solidFill>
              <a:latin typeface="微软雅黑" panose="020B0503020204020204" charset="-122"/>
              <a:ea typeface="微软雅黑" panose="020B0503020204020204" charset="-122"/>
            </a:endParaRPr>
          </a:p>
          <a:p>
            <a:pPr>
              <a:lnSpc>
                <a:spcPct val="200000"/>
              </a:lnSpc>
            </a:pPr>
            <a:r>
              <a:rPr lang="en-US" altLang="zh-CN" sz="2400" dirty="0" smtClean="0">
                <a:solidFill>
                  <a:srgbClr val="1D41D5"/>
                </a:solidFill>
                <a:latin typeface="微软雅黑" panose="020B0503020204020204" charset="-122"/>
                <a:ea typeface="微软雅黑" panose="020B0503020204020204" charset="-122"/>
              </a:rPr>
              <a:t>   2</a:t>
            </a:r>
            <a:r>
              <a:rPr lang="en-US" altLang="zh-CN" sz="2400" dirty="0">
                <a:solidFill>
                  <a:srgbClr val="1D41D5"/>
                </a:solidFill>
                <a:latin typeface="微软雅黑" panose="020B0503020204020204" charset="-122"/>
                <a:ea typeface="微软雅黑" panose="020B0503020204020204" charset="-122"/>
              </a:rPr>
              <a:t>.</a:t>
            </a:r>
            <a:r>
              <a:rPr lang="zh-CN" altLang="en-US" sz="2400" dirty="0">
                <a:solidFill>
                  <a:srgbClr val="1D41D5"/>
                </a:solidFill>
                <a:latin typeface="微软雅黑" panose="020B0503020204020204" charset="-122"/>
                <a:ea typeface="微软雅黑" panose="020B0503020204020204" charset="-122"/>
              </a:rPr>
              <a:t>补贴政策内容</a:t>
            </a:r>
            <a:r>
              <a:rPr lang="zh-CN" altLang="en-US" sz="2400" dirty="0" smtClean="0">
                <a:solidFill>
                  <a:srgbClr val="1D41D5"/>
                </a:solidFill>
                <a:latin typeface="微软雅黑" panose="020B0503020204020204" charset="-122"/>
                <a:ea typeface="微软雅黑" panose="020B0503020204020204" charset="-122"/>
              </a:rPr>
              <a:t>：</a:t>
            </a:r>
            <a:r>
              <a:rPr lang="zh-CN" altLang="en-US" sz="2400" dirty="0">
                <a:solidFill>
                  <a:schemeClr val="tx2"/>
                </a:solidFill>
                <a:latin typeface="微软雅黑" panose="020B0503020204020204" charset="-122"/>
                <a:ea typeface="微软雅黑" panose="020B0503020204020204" charset="-122"/>
              </a:rPr>
              <a:t>在我市市区各类用人单位稳定就业（机关事业单位在编在岗或与企业签订一年以上劳动合同、参加社会保险），且一年后仍继续留</a:t>
            </a:r>
            <a:r>
              <a:rPr lang="zh-CN" altLang="en-US" sz="2400" dirty="0" smtClean="0">
                <a:solidFill>
                  <a:schemeClr val="tx2"/>
                </a:solidFill>
                <a:latin typeface="微软雅黑" panose="020B0503020204020204" charset="-122"/>
                <a:ea typeface="微软雅黑" panose="020B0503020204020204" charset="-122"/>
              </a:rPr>
              <a:t>在原单位就业</a:t>
            </a:r>
            <a:r>
              <a:rPr lang="zh-CN" altLang="en-US" sz="2400" dirty="0">
                <a:solidFill>
                  <a:schemeClr val="tx2"/>
                </a:solidFill>
                <a:latin typeface="微软雅黑" panose="020B0503020204020204" charset="-122"/>
                <a:ea typeface="微软雅黑" panose="020B0503020204020204" charset="-122"/>
              </a:rPr>
              <a:t>的普通高校全日制本科及以上毕业生。其助学贷款尚未偿还部分，每年根据还款计划予以全额代偿。</a:t>
            </a:r>
          </a:p>
        </p:txBody>
      </p:sp>
    </p:spTree>
    <p:extLst>
      <p:ext uri="{BB962C8B-B14F-4D97-AF65-F5344CB8AC3E}">
        <p14:creationId xmlns:p14="http://schemas.microsoft.com/office/powerpoint/2010/main" val="24531515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601980"/>
            <a:ext cx="10972800" cy="582613"/>
          </a:xfrm>
        </p:spPr>
        <p:txBody>
          <a:bodyPr/>
          <a:lstStyle/>
          <a:p>
            <a:pPr algn="ctr"/>
            <a:r>
              <a:rPr lang="zh-CN" altLang="en-US" dirty="0">
                <a:solidFill>
                  <a:schemeClr val="accent1"/>
                </a:solidFill>
                <a:effectLst>
                  <a:outerShdw blurRad="38100" dist="25400" dir="5400000" algn="ctr" rotWithShape="0">
                    <a:srgbClr val="6E747A">
                      <a:alpha val="43000"/>
                    </a:srgbClr>
                  </a:outerShdw>
                </a:effectLst>
                <a:latin typeface="黑体" panose="02010600030101010101" charset="-122"/>
                <a:ea typeface="黑体" panose="02010600030101010101" charset="-122"/>
              </a:rPr>
              <a:t>申报材料</a:t>
            </a:r>
          </a:p>
        </p:txBody>
      </p:sp>
      <p:sp>
        <p:nvSpPr>
          <p:cNvPr id="3" name="内容占位符 2"/>
          <p:cNvSpPr>
            <a:spLocks noGrp="1"/>
          </p:cNvSpPr>
          <p:nvPr>
            <p:ph idx="1"/>
          </p:nvPr>
        </p:nvSpPr>
        <p:spPr>
          <a:xfrm>
            <a:off x="476885" y="1292225"/>
            <a:ext cx="10972800" cy="3645535"/>
          </a:xfrm>
        </p:spPr>
        <p:txBody>
          <a:bodyPr/>
          <a:lstStyle/>
          <a:p>
            <a:pPr marL="0" indent="0">
              <a:lnSpc>
                <a:spcPct val="150000"/>
              </a:lnSpc>
              <a:buNone/>
            </a:pPr>
            <a:r>
              <a:rPr lang="zh-CN" altLang="en-US" sz="2400" dirty="0" smtClean="0">
                <a:latin typeface="黑体" panose="02010600030101010101" charset="-122"/>
                <a:ea typeface="黑体" panose="02010600030101010101" charset="-122"/>
              </a:rPr>
              <a:t>（</a:t>
            </a:r>
            <a:r>
              <a:rPr lang="en-US" altLang="zh-CN" sz="2400" dirty="0">
                <a:latin typeface="黑体" panose="02010600030101010101" charset="-122"/>
                <a:ea typeface="黑体" panose="02010600030101010101" charset="-122"/>
              </a:rPr>
              <a:t>1</a:t>
            </a:r>
            <a:r>
              <a:rPr lang="zh-CN" altLang="en-US" sz="2400" dirty="0">
                <a:latin typeface="黑体" panose="02010600030101010101" charset="-122"/>
                <a:ea typeface="黑体" panose="02010600030101010101" charset="-122"/>
              </a:rPr>
              <a:t>）</a:t>
            </a:r>
            <a:r>
              <a:rPr lang="en-US" altLang="zh-CN" sz="2400" dirty="0">
                <a:latin typeface="黑体" panose="02010600030101010101" charset="-122"/>
                <a:ea typeface="黑体" panose="02010600030101010101" charset="-122"/>
              </a:rPr>
              <a:t>《</a:t>
            </a:r>
            <a:r>
              <a:rPr lang="zh-CN" altLang="en-US" sz="2400" dirty="0">
                <a:latin typeface="黑体" panose="02010600030101010101" charset="-122"/>
                <a:ea typeface="黑体" panose="02010600030101010101" charset="-122"/>
              </a:rPr>
              <a:t>助学贷款代偿申请表</a:t>
            </a:r>
            <a:r>
              <a:rPr lang="en-US" altLang="zh-CN" sz="2400" dirty="0">
                <a:latin typeface="黑体" panose="02010600030101010101" charset="-122"/>
                <a:ea typeface="黑体" panose="02010600030101010101" charset="-122"/>
              </a:rPr>
              <a:t>》</a:t>
            </a:r>
            <a:r>
              <a:rPr lang="zh-CN" altLang="en-US" sz="2400" dirty="0">
                <a:latin typeface="黑体" panose="02010600030101010101" charset="-122"/>
                <a:ea typeface="黑体" panose="02010600030101010101" charset="-122"/>
              </a:rPr>
              <a:t>；</a:t>
            </a:r>
          </a:p>
          <a:p>
            <a:pPr marL="0" indent="0">
              <a:lnSpc>
                <a:spcPct val="150000"/>
              </a:lnSpc>
              <a:buNone/>
            </a:pPr>
            <a:r>
              <a:rPr lang="zh-CN" altLang="en-US" sz="2400" dirty="0">
                <a:latin typeface="黑体" panose="02010600030101010101" charset="-122"/>
                <a:ea typeface="黑体" panose="02010600030101010101" charset="-122"/>
              </a:rPr>
              <a:t>（</a:t>
            </a:r>
            <a:r>
              <a:rPr lang="en-US" altLang="zh-CN" sz="2400" dirty="0">
                <a:latin typeface="黑体" panose="02010600030101010101" charset="-122"/>
                <a:ea typeface="黑体" panose="02010600030101010101" charset="-122"/>
              </a:rPr>
              <a:t>2</a:t>
            </a:r>
            <a:r>
              <a:rPr lang="zh-CN" altLang="en-US" sz="2400" dirty="0">
                <a:latin typeface="黑体" panose="02010600030101010101" charset="-122"/>
                <a:ea typeface="黑体" panose="02010600030101010101" charset="-122"/>
              </a:rPr>
              <a:t>）助学贷款合同；</a:t>
            </a:r>
          </a:p>
          <a:p>
            <a:pPr marL="0" indent="0">
              <a:lnSpc>
                <a:spcPct val="150000"/>
              </a:lnSpc>
              <a:buNone/>
            </a:pPr>
            <a:r>
              <a:rPr lang="zh-CN" altLang="en-US" sz="2400" dirty="0">
                <a:latin typeface="黑体" panose="02010600030101010101" charset="-122"/>
                <a:ea typeface="黑体" panose="02010600030101010101" charset="-122"/>
              </a:rPr>
              <a:t>（</a:t>
            </a:r>
            <a:r>
              <a:rPr lang="en-US" altLang="zh-CN" sz="2400" dirty="0">
                <a:latin typeface="黑体" panose="02010600030101010101" charset="-122"/>
                <a:ea typeface="黑体" panose="02010600030101010101" charset="-122"/>
              </a:rPr>
              <a:t>3</a:t>
            </a:r>
            <a:r>
              <a:rPr lang="zh-CN" altLang="en-US" sz="2400" dirty="0">
                <a:latin typeface="黑体" panose="02010600030101010101" charset="-122"/>
                <a:ea typeface="黑体" panose="02010600030101010101" charset="-122"/>
              </a:rPr>
              <a:t>）助学贷款发放银行出具的尚未还款金额的有效凭证（或生源地助学贷款学生在线系统凭证）；</a:t>
            </a:r>
          </a:p>
          <a:p>
            <a:pPr marL="0" indent="0">
              <a:lnSpc>
                <a:spcPct val="150000"/>
              </a:lnSpc>
              <a:buNone/>
            </a:pPr>
            <a:r>
              <a:rPr lang="zh-CN" altLang="en-US" sz="2400" dirty="0">
                <a:latin typeface="黑体" panose="02010600030101010101" charset="-122"/>
                <a:ea typeface="黑体" panose="02010600030101010101" charset="-122"/>
              </a:rPr>
              <a:t>（</a:t>
            </a:r>
            <a:r>
              <a:rPr lang="en-US" altLang="zh-CN" sz="2400" dirty="0">
                <a:latin typeface="黑体" panose="02010600030101010101" charset="-122"/>
                <a:ea typeface="黑体" panose="02010600030101010101" charset="-122"/>
              </a:rPr>
              <a:t>4</a:t>
            </a:r>
            <a:r>
              <a:rPr lang="zh-CN" altLang="en-US" sz="2400" dirty="0">
                <a:latin typeface="黑体" panose="02010600030101010101" charset="-122"/>
                <a:ea typeface="黑体" panose="02010600030101010101" charset="-122"/>
              </a:rPr>
              <a:t>）高校毕业生毕业证；</a:t>
            </a:r>
          </a:p>
          <a:p>
            <a:pPr marL="0" indent="0">
              <a:lnSpc>
                <a:spcPct val="150000"/>
              </a:lnSpc>
              <a:buNone/>
            </a:pPr>
            <a:r>
              <a:rPr lang="zh-CN" altLang="en-US" sz="2400" dirty="0">
                <a:latin typeface="黑体" panose="02010600030101010101" charset="-122"/>
                <a:ea typeface="黑体" panose="02010600030101010101" charset="-122"/>
              </a:rPr>
              <a:t>（</a:t>
            </a:r>
            <a:r>
              <a:rPr lang="en-US" altLang="zh-CN" sz="2400" dirty="0">
                <a:latin typeface="黑体" panose="02010600030101010101" charset="-122"/>
                <a:ea typeface="黑体" panose="02010600030101010101" charset="-122"/>
              </a:rPr>
              <a:t>5</a:t>
            </a:r>
            <a:r>
              <a:rPr lang="zh-CN" altLang="en-US" sz="2400" dirty="0">
                <a:latin typeface="黑体" panose="02010600030101010101" charset="-122"/>
                <a:ea typeface="黑体" panose="02010600030101010101" charset="-122"/>
              </a:rPr>
              <a:t>）劳动合同和参加社会保险证明内部系统核验（无须提供）。</a:t>
            </a:r>
          </a:p>
        </p:txBody>
      </p:sp>
      <p:sp>
        <p:nvSpPr>
          <p:cNvPr id="4" name="灯片编号占位符 3"/>
          <p:cNvSpPr>
            <a:spLocks noGrp="1"/>
          </p:cNvSpPr>
          <p:nvPr>
            <p:ph type="sldNum" sz="quarter" idx="12"/>
          </p:nvPr>
        </p:nvSpPr>
        <p:spPr/>
        <p:txBody>
          <a:bodyPr/>
          <a:lstStyle/>
          <a:p>
            <a:fld id="{7D9BB5D0-35E4-459D-AEF3-FE4D7C45CC19}" type="slidenum">
              <a:rPr lang="zh-CN" altLang="en-US" smtClean="0"/>
              <a:pPr/>
              <a:t>48</a:t>
            </a:fld>
            <a:endParaRPr lang="zh-CN" altLang="en-US"/>
          </a:p>
        </p:txBody>
      </p:sp>
      <p:sp>
        <p:nvSpPr>
          <p:cNvPr id="7" name="TextBox 16"/>
          <p:cNvSpPr/>
          <p:nvPr/>
        </p:nvSpPr>
        <p:spPr>
          <a:xfrm>
            <a:off x="5211697" y="5015914"/>
            <a:ext cx="6218303" cy="1077218"/>
          </a:xfrm>
          <a:prstGeom prst="rect">
            <a:avLst/>
          </a:prstGeom>
          <a:noFill/>
          <a:ln w="9525">
            <a:noFill/>
          </a:ln>
        </p:spPr>
        <p:txBody>
          <a:bodyPr wrap="square" anchor="t">
            <a:spAutoFit/>
          </a:bodyPr>
          <a:lstStyle/>
          <a:p>
            <a:pPr lvl="0" indent="0"/>
            <a:r>
              <a:rPr lang="zh-CN" altLang="en-US" sz="3200" dirty="0">
                <a:solidFill>
                  <a:srgbClr val="C00000"/>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楷体_GB2312" panose="02010609030101010101" pitchFamily="49" charset="-122"/>
              </a:rPr>
              <a:t>经办及咨询方式</a:t>
            </a:r>
            <a:r>
              <a:rPr lang="zh-CN" altLang="en-US" sz="3200" dirty="0" smtClean="0">
                <a:solidFill>
                  <a:srgbClr val="C00000"/>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楷体_GB2312" panose="02010609030101010101" pitchFamily="49" charset="-122"/>
              </a:rPr>
              <a:t>：</a:t>
            </a:r>
            <a:endParaRPr lang="en-US" altLang="zh-CN" sz="3200" dirty="0" smtClean="0">
              <a:solidFill>
                <a:srgbClr val="C00000"/>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楷体_GB2312" panose="02010609030101010101" pitchFamily="49" charset="-122"/>
            </a:endParaRPr>
          </a:p>
          <a:p>
            <a:pPr lvl="0" indent="0"/>
            <a:r>
              <a:rPr lang="zh-CN" altLang="en-US" sz="3200" dirty="0" smtClean="0">
                <a:solidFill>
                  <a:srgbClr val="C00000"/>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楷体_GB2312" panose="02010609030101010101" pitchFamily="49" charset="-122"/>
              </a:rPr>
              <a:t>市</a:t>
            </a:r>
            <a:r>
              <a:rPr lang="zh-CN" altLang="en-US" sz="3200" dirty="0">
                <a:solidFill>
                  <a:srgbClr val="C00000"/>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楷体_GB2312" panose="02010609030101010101" pitchFamily="49" charset="-122"/>
              </a:rPr>
              <a:t>人社局就业科</a:t>
            </a:r>
            <a:r>
              <a:rPr lang="en-US" altLang="zh-CN" sz="3200" dirty="0">
                <a:solidFill>
                  <a:srgbClr val="C00000"/>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楷体_GB2312" panose="02010609030101010101" pitchFamily="49" charset="-122"/>
              </a:rPr>
              <a:t>:0552-2051699</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5" name="图片 6" descr="9_YVH}KJV7_H@K$MPT68V4E"/>
          <p:cNvPicPr>
            <a:picLocks noChangeAspect="1"/>
          </p:cNvPicPr>
          <p:nvPr/>
        </p:nvPicPr>
        <p:blipFill>
          <a:blip r:embed="rId2"/>
          <a:srcRect/>
          <a:stretch>
            <a:fillRect/>
          </a:stretch>
        </p:blipFill>
        <p:spPr bwMode="auto">
          <a:xfrm>
            <a:off x="1536700" y="2011363"/>
            <a:ext cx="8913813" cy="3478212"/>
          </a:xfrm>
          <a:prstGeom prst="rect">
            <a:avLst/>
          </a:prstGeom>
          <a:noFill/>
          <a:ln w="9525">
            <a:noFill/>
            <a:miter lim="800000"/>
            <a:headEnd/>
            <a:tailEnd/>
          </a:ln>
        </p:spPr>
      </p:pic>
      <p:grpSp>
        <p:nvGrpSpPr>
          <p:cNvPr id="141" name="组合 8"/>
          <p:cNvGrpSpPr/>
          <p:nvPr/>
        </p:nvGrpSpPr>
        <p:grpSpPr>
          <a:xfrm>
            <a:off x="2828202" y="3428382"/>
            <a:ext cx="764953" cy="654310"/>
            <a:chOff x="6130971" y="1234452"/>
            <a:chExt cx="764953" cy="654310"/>
          </a:xfrm>
          <a:solidFill>
            <a:srgbClr val="C00000"/>
          </a:solidFill>
        </p:grpSpPr>
        <p:sp>
          <p:nvSpPr>
            <p:cNvPr id="1048652" name="圆角矩形 9"/>
            <p:cNvSpPr/>
            <p:nvPr/>
          </p:nvSpPr>
          <p:spPr>
            <a:xfrm>
              <a:off x="6175941" y="1249442"/>
              <a:ext cx="639320" cy="639320"/>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zh-CN" altLang="en-US">
                <a:solidFill>
                  <a:schemeClr val="bg2"/>
                </a:solidFill>
              </a:endParaRPr>
            </a:p>
          </p:txBody>
        </p:sp>
        <p:sp>
          <p:nvSpPr>
            <p:cNvPr id="1048653" name="文本框 10"/>
            <p:cNvSpPr txBox="1"/>
            <p:nvPr/>
          </p:nvSpPr>
          <p:spPr>
            <a:xfrm>
              <a:off x="6130971" y="1234452"/>
              <a:ext cx="764953" cy="584775"/>
            </a:xfrm>
            <a:prstGeom prst="rect">
              <a:avLst/>
            </a:prstGeom>
            <a:grpFill/>
            <a:effectLst/>
          </p:spPr>
          <p:txBody>
            <a:bodyPr wrap="none">
              <a:spAutoFit/>
            </a:bodyPr>
            <a:lstStyle/>
            <a:p>
              <a:pPr fontAlgn="auto">
                <a:spcBef>
                  <a:spcPts val="0"/>
                </a:spcBef>
                <a:spcAft>
                  <a:spcPts val="0"/>
                </a:spcAft>
              </a:pPr>
              <a:r>
                <a:rPr lang="en-US" altLang="zh-CN" sz="3200" b="1" dirty="0">
                  <a:solidFill>
                    <a:schemeClr val="bg2"/>
                  </a:solidFill>
                  <a:latin typeface="+mn-lt"/>
                  <a:ea typeface="+mn-ea"/>
                </a:rPr>
                <a:t> </a:t>
              </a:r>
              <a:r>
                <a:rPr lang="zh-CN" altLang="en-US" sz="2800" b="1" dirty="0">
                  <a:solidFill>
                    <a:schemeClr val="bg1"/>
                  </a:solidFill>
                  <a:latin typeface="微软雅黑" panose="020B0503020204020204" charset="-122"/>
                  <a:ea typeface="微软雅黑" panose="020B0503020204020204" charset="-122"/>
                </a:rPr>
                <a:t> 七</a:t>
              </a:r>
              <a:endParaRPr lang="zh-CN" altLang="en-US" sz="3600" dirty="0">
                <a:solidFill>
                  <a:schemeClr val="bg2"/>
                </a:solidFill>
                <a:latin typeface="黑体" panose="02010600030101010101" charset="-122"/>
                <a:ea typeface="黑体" panose="02010600030101010101" charset="-122"/>
              </a:endParaRPr>
            </a:p>
          </p:txBody>
        </p:sp>
      </p:grpSp>
      <p:sp>
        <p:nvSpPr>
          <p:cNvPr id="1048654" name="文本框 32"/>
          <p:cNvSpPr txBox="1">
            <a:spLocks noChangeArrowheads="1"/>
          </p:cNvSpPr>
          <p:nvPr/>
        </p:nvSpPr>
        <p:spPr bwMode="auto">
          <a:xfrm>
            <a:off x="4565650" y="3429000"/>
            <a:ext cx="5133242" cy="523220"/>
          </a:xfrm>
          <a:prstGeom prst="rect">
            <a:avLst/>
          </a:prstGeom>
          <a:noFill/>
          <a:ln w="9525">
            <a:noFill/>
            <a:miter lim="800000"/>
          </a:ln>
        </p:spPr>
        <p:txBody>
          <a:bodyPr wrap="square">
            <a:spAutoFit/>
          </a:bodyPr>
          <a:lstStyle/>
          <a:p>
            <a:pPr algn="ctr"/>
            <a:r>
              <a:rPr lang="zh-CN" altLang="en-US" sz="2800" b="1" dirty="0" smtClean="0">
                <a:solidFill>
                  <a:schemeClr val="bg1"/>
                </a:solidFill>
                <a:latin typeface="微软雅黑" panose="020B0503020204020204" charset="-122"/>
                <a:ea typeface="微软雅黑" panose="020B0503020204020204" charset="-122"/>
              </a:rPr>
              <a:t>应对疫情援企稳岗有关政策</a:t>
            </a:r>
            <a:endParaRPr lang="zh-CN" altLang="en-US" sz="2800" b="1" dirty="0">
              <a:solidFill>
                <a:schemeClr val="bg1"/>
              </a:solidFill>
              <a:latin typeface="微软雅黑" panose="020B0503020204020204" charset="-122"/>
              <a:ea typeface="微软雅黑" panose="020B0503020204020204" charset="-122"/>
            </a:endParaRPr>
          </a:p>
        </p:txBody>
      </p:sp>
      <p:sp>
        <p:nvSpPr>
          <p:cNvPr id="7" name="灯片编号占位符 6"/>
          <p:cNvSpPr>
            <a:spLocks noGrp="1"/>
          </p:cNvSpPr>
          <p:nvPr>
            <p:ph type="sldNum" sz="quarter" idx="12"/>
          </p:nvPr>
        </p:nvSpPr>
        <p:spPr/>
        <p:txBody>
          <a:bodyPr/>
          <a:lstStyle/>
          <a:p>
            <a:fld id="{7D9BB5D0-35E4-459D-AEF3-FE4D7C45CC19}" type="slidenum">
              <a:rPr lang="zh-CN" altLang="en-US" smtClean="0"/>
              <a:pPr/>
              <a:t>49</a:t>
            </a:fld>
            <a:endParaRPr lang="zh-CN" altLang="en-US"/>
          </a:p>
        </p:txBody>
      </p:sp>
    </p:spTree>
    <p:extLst>
      <p:ext uri="{BB962C8B-B14F-4D97-AF65-F5344CB8AC3E}">
        <p14:creationId xmlns:p14="http://schemas.microsoft.com/office/powerpoint/2010/main" val="220723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41"/>
                                        </p:tgtEl>
                                        <p:attrNameLst>
                                          <p:attrName>style.visibility</p:attrName>
                                        </p:attrNameLst>
                                      </p:cBhvr>
                                      <p:to>
                                        <p:strVal val="visible"/>
                                      </p:to>
                                    </p:set>
                                    <p:anim calcmode="lin" valueType="num">
                                      <p:cBhvr additive="base">
                                        <p:cTn id="7" dur="500" fill="hold"/>
                                        <p:tgtEl>
                                          <p:spTgt spid="141"/>
                                        </p:tgtEl>
                                        <p:attrNameLst>
                                          <p:attrName>ppt_x</p:attrName>
                                        </p:attrNameLst>
                                      </p:cBhvr>
                                      <p:tavLst>
                                        <p:tav tm="0">
                                          <p:val>
                                            <p:strVal val="0-#ppt_w/2"/>
                                          </p:val>
                                        </p:tav>
                                        <p:tav tm="100000">
                                          <p:val>
                                            <p:strVal val="#ppt_x"/>
                                          </p:val>
                                        </p:tav>
                                      </p:tavLst>
                                    </p:anim>
                                    <p:anim calcmode="lin" valueType="num">
                                      <p:cBhvr additive="base">
                                        <p:cTn id="8" dur="500" fill="hold"/>
                                        <p:tgtEl>
                                          <p:spTgt spid="14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48654"/>
                                        </p:tgtEl>
                                        <p:attrNameLst>
                                          <p:attrName>style.visibility</p:attrName>
                                        </p:attrNameLst>
                                      </p:cBhvr>
                                      <p:to>
                                        <p:strVal val="visible"/>
                                      </p:to>
                                    </p:set>
                                    <p:anim calcmode="lin" valueType="num">
                                      <p:cBhvr additive="base">
                                        <p:cTn id="11" dur="500" fill="hold"/>
                                        <p:tgtEl>
                                          <p:spTgt spid="1048654"/>
                                        </p:tgtEl>
                                        <p:attrNameLst>
                                          <p:attrName>ppt_x</p:attrName>
                                        </p:attrNameLst>
                                      </p:cBhvr>
                                      <p:tavLst>
                                        <p:tav tm="0">
                                          <p:val>
                                            <p:strVal val="1+#ppt_w/2"/>
                                          </p:val>
                                        </p:tav>
                                        <p:tav tm="100000">
                                          <p:val>
                                            <p:strVal val="#ppt_x"/>
                                          </p:val>
                                        </p:tav>
                                      </p:tavLst>
                                    </p:anim>
                                    <p:anim calcmode="lin" valueType="num">
                                      <p:cBhvr additive="base">
                                        <p:cTn id="12" dur="500" fill="hold"/>
                                        <p:tgtEl>
                                          <p:spTgt spid="10486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5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b="1" dirty="0"/>
              <a:t>2</a:t>
            </a:r>
            <a:r>
              <a:rPr lang="zh-CN" altLang="zh-CN" b="1" dirty="0"/>
              <a:t>、申报材料</a:t>
            </a:r>
            <a:endParaRPr lang="zh-CN" altLang="zh-CN" dirty="0"/>
          </a:p>
          <a:p>
            <a:r>
              <a:rPr lang="zh-CN" altLang="zh-CN" dirty="0"/>
              <a:t>（</a:t>
            </a:r>
            <a:r>
              <a:rPr lang="en-US" altLang="zh-CN" dirty="0"/>
              <a:t>1</a:t>
            </a:r>
            <a:r>
              <a:rPr lang="zh-CN" altLang="zh-CN" dirty="0"/>
              <a:t>）《小型微型企业新招用人员社会保险补贴申报表》；</a:t>
            </a:r>
          </a:p>
          <a:p>
            <a:r>
              <a:rPr lang="zh-CN" altLang="zh-CN" dirty="0"/>
              <a:t>（</a:t>
            </a:r>
            <a:r>
              <a:rPr lang="en-US" altLang="zh-CN" dirty="0"/>
              <a:t>2</a:t>
            </a:r>
            <a:r>
              <a:rPr lang="zh-CN" altLang="zh-CN" dirty="0"/>
              <a:t>）高校毕业生毕业证；</a:t>
            </a:r>
          </a:p>
          <a:p>
            <a:r>
              <a:rPr lang="zh-CN" altLang="zh-CN" dirty="0"/>
              <a:t>（</a:t>
            </a:r>
            <a:r>
              <a:rPr lang="en-US" altLang="zh-CN" dirty="0"/>
              <a:t>3</a:t>
            </a:r>
            <a:r>
              <a:rPr lang="zh-CN" altLang="zh-CN" dirty="0"/>
              <a:t>）企业营业执照；</a:t>
            </a:r>
          </a:p>
          <a:p>
            <a:r>
              <a:rPr lang="zh-CN" altLang="zh-CN" dirty="0"/>
              <a:t>（</a:t>
            </a:r>
            <a:r>
              <a:rPr lang="en-US" altLang="zh-CN" dirty="0"/>
              <a:t>4</a:t>
            </a:r>
            <a:r>
              <a:rPr lang="zh-CN" altLang="zh-CN" dirty="0"/>
              <a:t>）参保缴费证明</a:t>
            </a:r>
            <a:r>
              <a:rPr lang="zh-CN" altLang="zh-CN" dirty="0" smtClean="0"/>
              <a:t>及</a:t>
            </a:r>
            <a:r>
              <a:rPr lang="zh-CN" altLang="en-US" dirty="0" smtClean="0"/>
              <a:t>劳动</a:t>
            </a:r>
            <a:r>
              <a:rPr lang="zh-CN" altLang="zh-CN" dirty="0" smtClean="0"/>
              <a:t>合同</a:t>
            </a:r>
            <a:r>
              <a:rPr lang="zh-CN" altLang="zh-CN" dirty="0"/>
              <a:t>（无须提供，</a:t>
            </a:r>
            <a:r>
              <a:rPr lang="zh-CN" altLang="zh-CN" dirty="0" smtClean="0"/>
              <a:t>内部</a:t>
            </a:r>
            <a:r>
              <a:rPr lang="zh-CN" altLang="en-US" dirty="0"/>
              <a:t>核验</a:t>
            </a:r>
            <a:r>
              <a:rPr lang="zh-CN" altLang="zh-CN" dirty="0" smtClean="0"/>
              <a:t>）</a:t>
            </a:r>
            <a:r>
              <a:rPr lang="zh-CN" altLang="zh-CN" dirty="0"/>
              <a:t>。</a:t>
            </a:r>
          </a:p>
          <a:p>
            <a:endParaRPr lang="zh-CN" altLang="en-US" dirty="0"/>
          </a:p>
        </p:txBody>
      </p:sp>
      <p:sp>
        <p:nvSpPr>
          <p:cNvPr id="4" name="灯片编号占位符 3"/>
          <p:cNvSpPr>
            <a:spLocks noGrp="1"/>
          </p:cNvSpPr>
          <p:nvPr>
            <p:ph type="sldNum" sz="quarter" idx="12"/>
          </p:nvPr>
        </p:nvSpPr>
        <p:spPr/>
        <p:txBody>
          <a:bodyPr/>
          <a:lstStyle/>
          <a:p>
            <a:fld id="{7D9BB5D0-35E4-459D-AEF3-FE4D7C45CC19}" type="slidenum">
              <a:rPr lang="zh-CN" altLang="en-US" smtClean="0"/>
              <a:pPr/>
              <a:t>5</a:t>
            </a:fld>
            <a:endParaRPr lang="zh-CN" altLang="en-US"/>
          </a:p>
        </p:txBody>
      </p:sp>
    </p:spTree>
    <p:extLst>
      <p:ext uri="{BB962C8B-B14F-4D97-AF65-F5344CB8AC3E}">
        <p14:creationId xmlns:p14="http://schemas.microsoft.com/office/powerpoint/2010/main" val="112055142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灯片编号占位符 12"/>
          <p:cNvSpPr>
            <a:spLocks noGrp="1"/>
          </p:cNvSpPr>
          <p:nvPr>
            <p:ph type="sldNum" sz="quarter" idx="12"/>
          </p:nvPr>
        </p:nvSpPr>
        <p:spPr/>
        <p:txBody>
          <a:bodyPr/>
          <a:lstStyle/>
          <a:p>
            <a:fld id="{7D9BB5D0-35E4-459D-AEF3-FE4D7C45CC19}" type="slidenum">
              <a:rPr lang="zh-CN" altLang="en-US" smtClean="0"/>
              <a:pPr/>
              <a:t>50</a:t>
            </a:fld>
            <a:endParaRPr lang="zh-CN" altLang="en-US"/>
          </a:p>
        </p:txBody>
      </p:sp>
      <p:sp>
        <p:nvSpPr>
          <p:cNvPr id="24577" name="标题 1"/>
          <p:cNvSpPr>
            <a:spLocks noGrp="1"/>
          </p:cNvSpPr>
          <p:nvPr>
            <p:ph type="title"/>
          </p:nvPr>
        </p:nvSpPr>
        <p:spPr>
          <a:xfrm>
            <a:off x="321140" y="981330"/>
            <a:ext cx="9381271" cy="582613"/>
          </a:xfrm>
        </p:spPr>
        <p:txBody>
          <a:bodyPr anchor="ctr"/>
          <a:lstStyle/>
          <a:p>
            <a:r>
              <a:rPr lang="zh-CN" altLang="en-US" sz="3200" dirty="0" smtClean="0">
                <a:solidFill>
                  <a:schemeClr val="accent1"/>
                </a:solidFill>
                <a:effectLst>
                  <a:outerShdw blurRad="38100" dist="25400" dir="5400000" algn="ctr" rotWithShape="0">
                    <a:srgbClr val="6E747A">
                      <a:alpha val="43000"/>
                    </a:srgbClr>
                  </a:outerShdw>
                </a:effectLst>
                <a:latin typeface="黑体" panose="02010600030101010101" charset="-122"/>
                <a:ea typeface="黑体" panose="02010600030101010101" charset="-122"/>
              </a:rPr>
              <a:t>失业</a:t>
            </a:r>
            <a:r>
              <a:rPr lang="zh-CN" altLang="en-US" sz="3200" dirty="0" smtClean="0">
                <a:solidFill>
                  <a:schemeClr val="accent1"/>
                </a:solidFill>
                <a:effectLst>
                  <a:outerShdw blurRad="38100" dist="25400" dir="5400000" algn="ctr" rotWithShape="0">
                    <a:srgbClr val="6E747A">
                      <a:alpha val="43000"/>
                    </a:srgbClr>
                  </a:outerShdw>
                </a:effectLst>
                <a:latin typeface="黑体" panose="02010600030101010101" charset="-122"/>
                <a:ea typeface="黑体" panose="02010600030101010101" charset="-122"/>
              </a:rPr>
              <a:t>保险稳岗返还</a:t>
            </a:r>
            <a:endParaRPr lang="zh-CN" altLang="en-US" sz="3200" dirty="0">
              <a:solidFill>
                <a:srgbClr val="0000FF"/>
              </a:solidFill>
              <a:ea typeface="黑体" panose="02010600030101010101" charset="-122"/>
            </a:endParaRPr>
          </a:p>
        </p:txBody>
      </p:sp>
      <p:sp>
        <p:nvSpPr>
          <p:cNvPr id="15" name="文本框 33"/>
          <p:cNvSpPr txBox="1"/>
          <p:nvPr/>
        </p:nvSpPr>
        <p:spPr>
          <a:xfrm>
            <a:off x="2797908" y="2337550"/>
            <a:ext cx="8191752" cy="2695610"/>
          </a:xfrm>
          <a:prstGeom prst="rect">
            <a:avLst/>
          </a:prstGeom>
          <a:noFill/>
          <a:ln w="9525">
            <a:noFill/>
          </a:ln>
        </p:spPr>
        <p:txBody>
          <a:bodyPr wrap="square">
            <a:spAutoFit/>
          </a:bodyPr>
          <a:lstStyle/>
          <a:p>
            <a:pPr>
              <a:lnSpc>
                <a:spcPts val="2880"/>
              </a:lnSpc>
            </a:pPr>
            <a:r>
              <a:rPr lang="en-US" altLang="zh-CN" sz="2400" dirty="0">
                <a:latin typeface="+mj-ea"/>
                <a:ea typeface="+mj-ea"/>
              </a:rPr>
              <a:t>1</a:t>
            </a:r>
            <a:r>
              <a:rPr lang="en-US" altLang="zh-CN" sz="2400" b="1" dirty="0">
                <a:latin typeface="+mj-ea"/>
                <a:ea typeface="+mj-ea"/>
              </a:rPr>
              <a:t>.</a:t>
            </a:r>
            <a:r>
              <a:rPr lang="zh-CN" altLang="zh-CN" sz="2400" b="1" dirty="0">
                <a:latin typeface="+mj-ea"/>
                <a:ea typeface="+mj-ea"/>
              </a:rPr>
              <a:t>上年度依法参加失业保险并按规定缴纳失业保险费</a:t>
            </a:r>
            <a:r>
              <a:rPr lang="zh-CN" altLang="zh-CN" sz="2400" b="1" dirty="0" smtClean="0">
                <a:latin typeface="+mj-ea"/>
                <a:ea typeface="+mj-ea"/>
              </a:rPr>
              <a:t>；</a:t>
            </a:r>
            <a:endParaRPr lang="en-US" altLang="zh-CN" sz="2400" b="1" dirty="0" smtClean="0">
              <a:latin typeface="+mj-ea"/>
              <a:ea typeface="+mj-ea"/>
            </a:endParaRPr>
          </a:p>
          <a:p>
            <a:pPr>
              <a:lnSpc>
                <a:spcPts val="2880"/>
              </a:lnSpc>
            </a:pPr>
            <a:endParaRPr lang="zh-CN" altLang="zh-CN" sz="2400" b="1" dirty="0">
              <a:latin typeface="+mj-ea"/>
              <a:ea typeface="+mj-ea"/>
            </a:endParaRPr>
          </a:p>
          <a:p>
            <a:pPr>
              <a:lnSpc>
                <a:spcPts val="2880"/>
              </a:lnSpc>
            </a:pPr>
            <a:r>
              <a:rPr lang="en-US" altLang="zh-CN" sz="2400" b="1" dirty="0">
                <a:latin typeface="+mj-ea"/>
                <a:ea typeface="+mj-ea"/>
              </a:rPr>
              <a:t>2.</a:t>
            </a:r>
            <a:r>
              <a:rPr lang="zh-CN" altLang="zh-CN" sz="2400" b="1" dirty="0">
                <a:latin typeface="+mj-ea"/>
                <a:ea typeface="+mj-ea"/>
              </a:rPr>
              <a:t>未被列入严重违法失信单位联合惩戒名单</a:t>
            </a:r>
            <a:r>
              <a:rPr lang="zh-CN" altLang="zh-CN" sz="2400" b="1" dirty="0" smtClean="0">
                <a:latin typeface="+mj-ea"/>
                <a:ea typeface="+mj-ea"/>
              </a:rPr>
              <a:t>；</a:t>
            </a:r>
            <a:endParaRPr lang="en-US" altLang="zh-CN" sz="2400" b="1" dirty="0" smtClean="0">
              <a:latin typeface="+mj-ea"/>
              <a:ea typeface="+mj-ea"/>
            </a:endParaRPr>
          </a:p>
          <a:p>
            <a:pPr>
              <a:lnSpc>
                <a:spcPts val="2880"/>
              </a:lnSpc>
            </a:pPr>
            <a:endParaRPr lang="zh-CN" altLang="zh-CN" sz="2400" b="1" dirty="0">
              <a:latin typeface="+mj-ea"/>
              <a:ea typeface="+mj-ea"/>
            </a:endParaRPr>
          </a:p>
          <a:p>
            <a:pPr>
              <a:lnSpc>
                <a:spcPts val="2880"/>
              </a:lnSpc>
            </a:pPr>
            <a:r>
              <a:rPr lang="en-US" altLang="zh-CN" sz="2400" b="1" dirty="0" smtClean="0">
                <a:latin typeface="+mj-ea"/>
                <a:ea typeface="+mj-ea"/>
              </a:rPr>
              <a:t>3</a:t>
            </a:r>
            <a:r>
              <a:rPr lang="zh-CN" altLang="en-US" sz="2400" b="1" dirty="0" smtClean="0">
                <a:latin typeface="+mj-ea"/>
                <a:ea typeface="+mj-ea"/>
              </a:rPr>
              <a:t>、裁员</a:t>
            </a:r>
            <a:r>
              <a:rPr lang="zh-CN" altLang="en-US" sz="2400" b="1" dirty="0">
                <a:latin typeface="+mj-ea"/>
                <a:ea typeface="+mj-ea"/>
              </a:rPr>
              <a:t>率不高于上年度全国城镇调查失业率控制</a:t>
            </a:r>
            <a:r>
              <a:rPr lang="zh-CN" altLang="en-US" sz="2400" b="1" dirty="0" smtClean="0">
                <a:latin typeface="+mj-ea"/>
                <a:ea typeface="+mj-ea"/>
              </a:rPr>
              <a:t>目标</a:t>
            </a:r>
            <a:r>
              <a:rPr lang="en-US" altLang="zh-CN" sz="2400" b="1" dirty="0" smtClean="0">
                <a:latin typeface="+mj-ea"/>
                <a:ea typeface="+mj-ea"/>
              </a:rPr>
              <a:t>(2021</a:t>
            </a:r>
            <a:r>
              <a:rPr lang="zh-CN" altLang="en-US" sz="2400" b="1" dirty="0" smtClean="0">
                <a:latin typeface="+mj-ea"/>
                <a:ea typeface="+mj-ea"/>
              </a:rPr>
              <a:t>年是</a:t>
            </a:r>
            <a:r>
              <a:rPr lang="en-US" altLang="zh-CN" sz="2400" b="1" dirty="0" smtClean="0">
                <a:latin typeface="+mj-ea"/>
                <a:ea typeface="+mj-ea"/>
              </a:rPr>
              <a:t>5.5%)</a:t>
            </a:r>
            <a:r>
              <a:rPr lang="zh-CN" altLang="en-US" sz="2400" b="1" dirty="0" smtClean="0">
                <a:latin typeface="+mj-ea"/>
                <a:ea typeface="+mj-ea"/>
              </a:rPr>
              <a:t>，</a:t>
            </a:r>
            <a:r>
              <a:rPr lang="en-US" altLang="zh-CN" sz="2400" b="1" dirty="0">
                <a:latin typeface="+mj-ea"/>
                <a:ea typeface="+mj-ea"/>
              </a:rPr>
              <a:t>30</a:t>
            </a:r>
            <a:r>
              <a:rPr lang="zh-CN" altLang="en-US" sz="2400" b="1" dirty="0">
                <a:latin typeface="+mj-ea"/>
                <a:ea typeface="+mj-ea"/>
              </a:rPr>
              <a:t>人（含）以下用人单位的裁员率不高于参保职工总数的</a:t>
            </a:r>
            <a:r>
              <a:rPr lang="en-US" altLang="zh-CN" sz="2400" b="1" dirty="0">
                <a:latin typeface="+mj-ea"/>
                <a:ea typeface="+mj-ea"/>
              </a:rPr>
              <a:t>20%</a:t>
            </a:r>
            <a:r>
              <a:rPr lang="zh-CN" altLang="en-US" sz="2400" b="1" dirty="0">
                <a:latin typeface="+mj-ea"/>
                <a:ea typeface="+mj-ea"/>
              </a:rPr>
              <a:t>。</a:t>
            </a:r>
            <a:endParaRPr sz="2400" b="1" u="none" dirty="0">
              <a:latin typeface="+mj-ea"/>
              <a:ea typeface="+mj-ea"/>
            </a:endParaRPr>
          </a:p>
        </p:txBody>
      </p:sp>
      <p:sp>
        <p:nvSpPr>
          <p:cNvPr id="6" name="标题 1"/>
          <p:cNvSpPr txBox="1">
            <a:spLocks/>
          </p:cNvSpPr>
          <p:nvPr/>
        </p:nvSpPr>
        <p:spPr>
          <a:xfrm>
            <a:off x="504021" y="2264471"/>
            <a:ext cx="2239178" cy="582613"/>
          </a:xfrm>
          <a:prstGeom prst="rect">
            <a:avLst/>
          </a:prstGeom>
          <a:noFill/>
          <a:ln w="9525">
            <a:noFill/>
          </a:ln>
        </p:spPr>
        <p:txBody>
          <a:bodyPr anchor="ctr"/>
          <a:lstStyle>
            <a:lvl1pPr marL="0" lvl="0" indent="0" algn="l" defTabSz="914400" eaLnBrk="1" fontAlgn="base" latinLnBrk="0" hangingPunct="1">
              <a:lnSpc>
                <a:spcPct val="100000"/>
              </a:lnSpc>
              <a:spcBef>
                <a:spcPct val="0"/>
              </a:spcBef>
              <a:spcAft>
                <a:spcPct val="0"/>
              </a:spcAft>
              <a:buClr>
                <a:srgbClr val="000000"/>
              </a:buClr>
              <a:buNone/>
              <a:defRPr sz="3600" b="0" i="0" u="none" kern="1200" baseline="0">
                <a:solidFill>
                  <a:schemeClr val="tx1"/>
                </a:solidFill>
                <a:latin typeface="+mj-lt"/>
                <a:ea typeface="+mj-ea"/>
                <a:cs typeface="+mj-cs"/>
              </a:defRPr>
            </a:lvl1pPr>
          </a:lstStyle>
          <a:p>
            <a:r>
              <a:rPr lang="zh-CN" altLang="en-US" sz="3200" dirty="0" smtClean="0">
                <a:solidFill>
                  <a:schemeClr val="accent1"/>
                </a:solidFill>
                <a:effectLst>
                  <a:outerShdw blurRad="38100" dist="25400" dir="5400000" algn="ctr" rotWithShape="0">
                    <a:srgbClr val="6E747A">
                      <a:alpha val="43000"/>
                    </a:srgbClr>
                  </a:outerShdw>
                </a:effectLst>
                <a:latin typeface="黑体" panose="02010600030101010101" charset="-122"/>
                <a:ea typeface="黑体" panose="02010600030101010101" charset="-122"/>
              </a:rPr>
              <a:t>条    件：</a:t>
            </a:r>
            <a:endParaRPr lang="zh-CN" altLang="en-US" sz="3200" dirty="0">
              <a:solidFill>
                <a:srgbClr val="0000FF"/>
              </a:solidFill>
              <a:ea typeface="黑体" panose="02010600030101010101" charset="-122"/>
            </a:endParaRPr>
          </a:p>
        </p:txBody>
      </p:sp>
      <p:sp>
        <p:nvSpPr>
          <p:cNvPr id="7" name="标题 1"/>
          <p:cNvSpPr txBox="1">
            <a:spLocks/>
          </p:cNvSpPr>
          <p:nvPr/>
        </p:nvSpPr>
        <p:spPr>
          <a:xfrm>
            <a:off x="504020" y="3603805"/>
            <a:ext cx="2239179" cy="582613"/>
          </a:xfrm>
          <a:prstGeom prst="rect">
            <a:avLst/>
          </a:prstGeom>
          <a:noFill/>
          <a:ln w="9525">
            <a:noFill/>
          </a:ln>
        </p:spPr>
        <p:txBody>
          <a:bodyPr anchor="ctr"/>
          <a:lstStyle>
            <a:lvl1pPr marL="0" lvl="0" indent="0" algn="l" defTabSz="914400" eaLnBrk="1" fontAlgn="base" latinLnBrk="0" hangingPunct="1">
              <a:lnSpc>
                <a:spcPct val="100000"/>
              </a:lnSpc>
              <a:spcBef>
                <a:spcPct val="0"/>
              </a:spcBef>
              <a:spcAft>
                <a:spcPct val="0"/>
              </a:spcAft>
              <a:buClr>
                <a:srgbClr val="000000"/>
              </a:buClr>
              <a:buNone/>
              <a:defRPr sz="3600" b="0" i="0" u="none" kern="1200" baseline="0">
                <a:solidFill>
                  <a:schemeClr val="tx1"/>
                </a:solidFill>
                <a:latin typeface="+mj-lt"/>
                <a:ea typeface="+mj-ea"/>
                <a:cs typeface="+mj-cs"/>
              </a:defRPr>
            </a:lvl1pPr>
          </a:lstStyle>
          <a:p>
            <a:endParaRPr lang="zh-CN" altLang="en-US" sz="3200" dirty="0">
              <a:solidFill>
                <a:srgbClr val="0000FF"/>
              </a:solidFill>
              <a:ea typeface="黑体" panose="02010600030101010101" charset="-122"/>
            </a:endParaRPr>
          </a:p>
        </p:txBody>
      </p:sp>
    </p:spTree>
    <p:extLst>
      <p:ext uri="{BB962C8B-B14F-4D97-AF65-F5344CB8AC3E}">
        <p14:creationId xmlns:p14="http://schemas.microsoft.com/office/powerpoint/2010/main" val="97499007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dirty="0">
                <a:solidFill>
                  <a:schemeClr val="accent1"/>
                </a:solidFill>
                <a:effectLst>
                  <a:outerShdw blurRad="38100" dist="25400" dir="5400000" algn="ctr" rotWithShape="0">
                    <a:srgbClr val="6E747A">
                      <a:alpha val="43000"/>
                    </a:srgbClr>
                  </a:outerShdw>
                </a:effectLst>
                <a:latin typeface="黑体" panose="02010600030101010101" charset="-122"/>
                <a:ea typeface="黑体" panose="02010600030101010101" charset="-122"/>
              </a:rPr>
              <a:t>返还标准</a:t>
            </a:r>
            <a:r>
              <a:rPr lang="zh-CN" altLang="en-US" dirty="0" smtClean="0">
                <a:solidFill>
                  <a:schemeClr val="accent1"/>
                </a:solidFill>
                <a:effectLst>
                  <a:outerShdw blurRad="38100" dist="25400" dir="5400000" algn="ctr" rotWithShape="0">
                    <a:srgbClr val="6E747A">
                      <a:alpha val="43000"/>
                    </a:srgbClr>
                  </a:outerShdw>
                </a:effectLst>
                <a:latin typeface="黑体" panose="02010600030101010101" charset="-122"/>
                <a:ea typeface="黑体" panose="02010600030101010101" charset="-122"/>
              </a:rPr>
              <a:t>：</a:t>
            </a:r>
            <a:endParaRPr lang="en-US" altLang="zh-CN" dirty="0" smtClean="0">
              <a:solidFill>
                <a:schemeClr val="accent1"/>
              </a:solidFill>
              <a:effectLst>
                <a:outerShdw blurRad="38100" dist="25400" dir="5400000" algn="ctr" rotWithShape="0">
                  <a:srgbClr val="6E747A">
                    <a:alpha val="43000"/>
                  </a:srgbClr>
                </a:outerShdw>
              </a:effectLst>
              <a:latin typeface="黑体" panose="02010600030101010101" charset="-122"/>
              <a:ea typeface="黑体" panose="02010600030101010101" charset="-122"/>
            </a:endParaRPr>
          </a:p>
          <a:p>
            <a:r>
              <a:rPr lang="zh-CN" altLang="en-US" dirty="0"/>
              <a:t>大型企业，按照单位及其职工上年度实际缴纳失业保险费总额的</a:t>
            </a:r>
            <a:r>
              <a:rPr lang="en-US" altLang="zh-CN" dirty="0"/>
              <a:t>30%</a:t>
            </a:r>
            <a:r>
              <a:rPr lang="zh-CN" altLang="en-US" dirty="0"/>
              <a:t>返还。中小微企业、社会团体、基金会、社会服务机构、律师事务所、会计师事务所、以单位形式参保的个体经济组织返还比例提高</a:t>
            </a:r>
            <a:r>
              <a:rPr lang="zh-CN" altLang="en-US" dirty="0" smtClean="0"/>
              <a:t>到</a:t>
            </a:r>
            <a:r>
              <a:rPr lang="en-US" altLang="zh-CN" dirty="0" smtClean="0"/>
              <a:t>90</a:t>
            </a:r>
            <a:r>
              <a:rPr lang="en-US" altLang="zh-CN" dirty="0"/>
              <a:t>%</a:t>
            </a:r>
            <a:r>
              <a:rPr lang="zh-CN" altLang="en-US" dirty="0"/>
              <a:t>。</a:t>
            </a:r>
            <a:endParaRPr lang="zh-CN" altLang="en-US" dirty="0">
              <a:latin typeface="微软雅黑" panose="020B0503020204020204" charset="-122"/>
              <a:ea typeface="微软雅黑" panose="020B0503020204020204" charset="-122"/>
            </a:endParaRPr>
          </a:p>
          <a:p>
            <a:endParaRPr lang="zh-CN" altLang="en-US" dirty="0">
              <a:solidFill>
                <a:srgbClr val="0000FF"/>
              </a:solidFill>
              <a:ea typeface="黑体" panose="02010600030101010101" charset="-122"/>
            </a:endParaRPr>
          </a:p>
          <a:p>
            <a:endParaRPr lang="zh-CN" altLang="en-US" dirty="0"/>
          </a:p>
        </p:txBody>
      </p:sp>
      <p:sp>
        <p:nvSpPr>
          <p:cNvPr id="4" name="灯片编号占位符 3"/>
          <p:cNvSpPr>
            <a:spLocks noGrp="1"/>
          </p:cNvSpPr>
          <p:nvPr>
            <p:ph type="sldNum" sz="quarter" idx="12"/>
          </p:nvPr>
        </p:nvSpPr>
        <p:spPr/>
        <p:txBody>
          <a:bodyPr/>
          <a:lstStyle/>
          <a:p>
            <a:fld id="{7D9BB5D0-35E4-459D-AEF3-FE4D7C45CC19}" type="slidenum">
              <a:rPr lang="zh-CN" altLang="en-US" smtClean="0"/>
              <a:pPr/>
              <a:t>51</a:t>
            </a:fld>
            <a:endParaRPr lang="zh-CN" altLang="en-US"/>
          </a:p>
        </p:txBody>
      </p:sp>
    </p:spTree>
    <p:extLst>
      <p:ext uri="{BB962C8B-B14F-4D97-AF65-F5344CB8AC3E}">
        <p14:creationId xmlns:p14="http://schemas.microsoft.com/office/powerpoint/2010/main" val="42278171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b="1" dirty="0"/>
              <a:t>经办流程</a:t>
            </a:r>
            <a:endParaRPr lang="zh-CN" altLang="zh-CN" dirty="0"/>
          </a:p>
          <a:p>
            <a:r>
              <a:rPr lang="zh-CN" altLang="zh-CN" dirty="0"/>
              <a:t>失业保险经办机构通过信息系统筛查、校验、审核后，对符合申领条件的中小微企业、社会团体、基金会、社会服务机构、律师事务所、会计师事务所、以单位形式参保的个体经济组织，采取“免报直发”模式，免除申报确认程序，返还资金按失业保险缴费渠道直接拨付；大型企业仍采取自主申报模式进行返还</a:t>
            </a:r>
            <a:r>
              <a:rPr lang="zh-CN" altLang="zh-CN" dirty="0" smtClean="0"/>
              <a:t>。</a:t>
            </a:r>
            <a:endParaRPr lang="zh-CN" altLang="en-US" dirty="0"/>
          </a:p>
        </p:txBody>
      </p:sp>
      <p:sp>
        <p:nvSpPr>
          <p:cNvPr id="4" name="灯片编号占位符 3"/>
          <p:cNvSpPr>
            <a:spLocks noGrp="1"/>
          </p:cNvSpPr>
          <p:nvPr>
            <p:ph type="sldNum" sz="quarter" idx="12"/>
          </p:nvPr>
        </p:nvSpPr>
        <p:spPr/>
        <p:txBody>
          <a:bodyPr/>
          <a:lstStyle/>
          <a:p>
            <a:fld id="{7D9BB5D0-35E4-459D-AEF3-FE4D7C45CC19}" type="slidenum">
              <a:rPr lang="zh-CN" altLang="en-US" smtClean="0"/>
              <a:pPr/>
              <a:t>52</a:t>
            </a:fld>
            <a:endParaRPr lang="zh-CN" altLang="en-US"/>
          </a:p>
        </p:txBody>
      </p:sp>
    </p:spTree>
    <p:extLst>
      <p:ext uri="{BB962C8B-B14F-4D97-AF65-F5344CB8AC3E}">
        <p14:creationId xmlns:p14="http://schemas.microsoft.com/office/powerpoint/2010/main" val="23074185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框 33"/>
          <p:cNvSpPr txBox="1"/>
          <p:nvPr/>
        </p:nvSpPr>
        <p:spPr>
          <a:xfrm>
            <a:off x="1017270" y="1874050"/>
            <a:ext cx="10158095" cy="1865126"/>
          </a:xfrm>
          <a:prstGeom prst="rect">
            <a:avLst/>
          </a:prstGeom>
          <a:noFill/>
          <a:ln w="9525">
            <a:noFill/>
          </a:ln>
        </p:spPr>
        <p:txBody>
          <a:bodyPr wrap="square">
            <a:spAutoFit/>
          </a:bodyPr>
          <a:lstStyle/>
          <a:p>
            <a:pPr>
              <a:lnSpc>
                <a:spcPct val="180000"/>
              </a:lnSpc>
            </a:pPr>
            <a:r>
              <a:rPr lang="zh-CN" altLang="en-US" sz="3200" dirty="0" smtClean="0">
                <a:solidFill>
                  <a:srgbClr val="1D41D5"/>
                </a:solidFill>
                <a:latin typeface="微软雅黑" panose="020B0503020204020204" charset="-122"/>
                <a:ea typeface="微软雅黑" panose="020B0503020204020204" charset="-122"/>
              </a:rPr>
              <a:t>       严重</a:t>
            </a:r>
            <a:r>
              <a:rPr lang="zh-CN" altLang="en-US" sz="3200" dirty="0">
                <a:solidFill>
                  <a:srgbClr val="1D41D5"/>
                </a:solidFill>
                <a:latin typeface="微软雅黑" panose="020B0503020204020204" charset="-122"/>
                <a:ea typeface="微软雅黑" panose="020B0503020204020204" charset="-122"/>
              </a:rPr>
              <a:t>违法失信受联合惩戒企业、上年度受生态环境部门行政处罚的或“僵尸企业”不能享受。</a:t>
            </a:r>
            <a:endParaRPr lang="zh-CN" altLang="en-US" sz="3200" dirty="0">
              <a:latin typeface="微软雅黑" panose="020B0503020204020204" charset="-122"/>
              <a:ea typeface="微软雅黑" panose="020B0503020204020204" charset="-122"/>
            </a:endParaRPr>
          </a:p>
        </p:txBody>
      </p:sp>
      <p:sp>
        <p:nvSpPr>
          <p:cNvPr id="15" name="TextBox 15"/>
          <p:cNvSpPr txBox="1"/>
          <p:nvPr/>
        </p:nvSpPr>
        <p:spPr>
          <a:xfrm>
            <a:off x="764423" y="1223034"/>
            <a:ext cx="7012940" cy="662554"/>
          </a:xfrm>
          <a:prstGeom prst="rect">
            <a:avLst/>
          </a:prstGeom>
          <a:noFill/>
        </p:spPr>
        <p:txBody>
          <a:bodyPr wrap="square">
            <a:spAutoFit/>
          </a:bodyPr>
          <a:lstStyle/>
          <a:p>
            <a:pPr>
              <a:lnSpc>
                <a:spcPct val="150000"/>
              </a:lnSpc>
              <a:defRPr/>
            </a:pPr>
            <a:r>
              <a:rPr lang="zh-CN" altLang="en-US" sz="2800" b="1" dirty="0" smtClean="0">
                <a:solidFill>
                  <a:srgbClr val="FF0000"/>
                </a:solidFill>
                <a:latin typeface="微软雅黑" panose="020B0503020204020204" charset="-122"/>
                <a:ea typeface="微软雅黑" panose="020B0503020204020204" charset="-122"/>
                <a:sym typeface="+mn-ea"/>
              </a:rPr>
              <a:t>不能享受情况：</a:t>
            </a:r>
            <a:endParaRPr lang="zh-CN" altLang="en-US" sz="2800" b="1" dirty="0">
              <a:solidFill>
                <a:srgbClr val="FF0000"/>
              </a:solidFill>
              <a:latin typeface="微软雅黑" panose="020B0503020204020204" charset="-122"/>
              <a:ea typeface="微软雅黑" panose="020B0503020204020204" charset="-122"/>
              <a:sym typeface="+mn-ea"/>
            </a:endParaRPr>
          </a:p>
        </p:txBody>
      </p:sp>
      <p:sp>
        <p:nvSpPr>
          <p:cNvPr id="4" name="灯片编号占位符 3"/>
          <p:cNvSpPr>
            <a:spLocks noGrp="1"/>
          </p:cNvSpPr>
          <p:nvPr>
            <p:ph type="sldNum" sz="quarter" idx="12"/>
          </p:nvPr>
        </p:nvSpPr>
        <p:spPr/>
        <p:txBody>
          <a:bodyPr/>
          <a:lstStyle/>
          <a:p>
            <a:fld id="{7D9BB5D0-35E4-459D-AEF3-FE4D7C45CC19}" type="slidenum">
              <a:rPr lang="zh-CN" altLang="en-US" smtClean="0"/>
              <a:pPr/>
              <a:t>53</a:t>
            </a:fld>
            <a:endParaRPr lang="zh-CN" altLang="en-US"/>
          </a:p>
        </p:txBody>
      </p:sp>
      <p:sp>
        <p:nvSpPr>
          <p:cNvPr id="6" name="TextBox 16"/>
          <p:cNvSpPr/>
          <p:nvPr/>
        </p:nvSpPr>
        <p:spPr>
          <a:xfrm>
            <a:off x="1345516" y="4241992"/>
            <a:ext cx="10675619" cy="1077218"/>
          </a:xfrm>
          <a:prstGeom prst="rect">
            <a:avLst/>
          </a:prstGeom>
          <a:noFill/>
          <a:ln w="9525">
            <a:noFill/>
          </a:ln>
        </p:spPr>
        <p:txBody>
          <a:bodyPr wrap="square" anchor="t">
            <a:spAutoFit/>
          </a:bodyPr>
          <a:lstStyle/>
          <a:p>
            <a:pPr lvl="0" indent="0"/>
            <a:r>
              <a:rPr lang="zh-CN" altLang="en-US" sz="3200" dirty="0">
                <a:solidFill>
                  <a:srgbClr val="C00000"/>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楷体_GB2312" panose="02010609030101010101" pitchFamily="49" charset="-122"/>
              </a:rPr>
              <a:t>经办及咨询方式</a:t>
            </a:r>
            <a:r>
              <a:rPr lang="zh-CN" altLang="en-US" sz="3200" dirty="0" smtClean="0">
                <a:solidFill>
                  <a:srgbClr val="C00000"/>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楷体_GB2312" panose="02010609030101010101" pitchFamily="49" charset="-122"/>
              </a:rPr>
              <a:t>：</a:t>
            </a:r>
            <a:endParaRPr lang="en-US" altLang="zh-CN" sz="3200" dirty="0" smtClean="0">
              <a:solidFill>
                <a:srgbClr val="C00000"/>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楷体_GB2312" panose="02010609030101010101" pitchFamily="49" charset="-122"/>
            </a:endParaRPr>
          </a:p>
          <a:p>
            <a:pPr lvl="0" indent="0"/>
            <a:r>
              <a:rPr lang="zh-CN" altLang="en-US" sz="3200" dirty="0">
                <a:solidFill>
                  <a:srgbClr val="C00000"/>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楷体_GB2312" panose="02010609030101010101" pitchFamily="49" charset="-122"/>
              </a:rPr>
              <a:t>市失业保险和就业</a:t>
            </a:r>
            <a:r>
              <a:rPr lang="zh-CN" altLang="en-US" sz="3200">
                <a:solidFill>
                  <a:srgbClr val="C00000"/>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楷体_GB2312" panose="02010609030101010101" pitchFamily="49" charset="-122"/>
              </a:rPr>
              <a:t>管理</a:t>
            </a:r>
            <a:r>
              <a:rPr lang="zh-CN" altLang="en-US" sz="3200" smtClean="0">
                <a:solidFill>
                  <a:srgbClr val="C00000"/>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楷体_GB2312" panose="02010609030101010101" pitchFamily="49" charset="-122"/>
              </a:rPr>
              <a:t>服务中心：</a:t>
            </a:r>
            <a:r>
              <a:rPr lang="en-US" altLang="zh-CN" sz="3200" dirty="0" smtClean="0">
                <a:solidFill>
                  <a:srgbClr val="C00000"/>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楷体_GB2312" panose="02010609030101010101" pitchFamily="49" charset="-122"/>
              </a:rPr>
              <a:t>2044869</a:t>
            </a:r>
            <a:endParaRPr lang="en-US" altLang="zh-CN" sz="3200" dirty="0">
              <a:solidFill>
                <a:srgbClr val="C00000"/>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楷体_GB2312" panose="02010609030101010101" pitchFamily="49" charset="-122"/>
            </a:endParaRPr>
          </a:p>
        </p:txBody>
      </p:sp>
    </p:spTree>
    <p:extLst>
      <p:ext uri="{BB962C8B-B14F-4D97-AF65-F5344CB8AC3E}">
        <p14:creationId xmlns:p14="http://schemas.microsoft.com/office/powerpoint/2010/main" val="2042320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algn="ctr"/>
            <a:endParaRPr lang="en-US" altLang="zh-CN" dirty="0" smtClean="0">
              <a:solidFill>
                <a:srgbClr val="FF0000"/>
              </a:solidFill>
            </a:endParaRPr>
          </a:p>
          <a:p>
            <a:pPr algn="ctr"/>
            <a:r>
              <a:rPr lang="zh-CN" altLang="en-US" dirty="0" smtClean="0">
                <a:solidFill>
                  <a:srgbClr val="FF0000"/>
                </a:solidFill>
              </a:rPr>
              <a:t>蚌埠市人力资源和社会保障局</a:t>
            </a:r>
            <a:endParaRPr lang="en-US" altLang="zh-CN" dirty="0" smtClean="0">
              <a:solidFill>
                <a:srgbClr val="FF0000"/>
              </a:solidFill>
            </a:endParaRPr>
          </a:p>
          <a:p>
            <a:pPr algn="ctr"/>
            <a:r>
              <a:rPr lang="zh-CN" altLang="en-US" dirty="0" smtClean="0">
                <a:solidFill>
                  <a:srgbClr val="FF0000"/>
                </a:solidFill>
              </a:rPr>
              <a:t>就业科联系人：李玉柱</a:t>
            </a:r>
            <a:endParaRPr lang="en-US" altLang="zh-CN" dirty="0">
              <a:solidFill>
                <a:srgbClr val="FF0000"/>
              </a:solidFill>
            </a:endParaRPr>
          </a:p>
          <a:p>
            <a:pPr algn="ctr"/>
            <a:r>
              <a:rPr lang="zh-CN" altLang="en-US" dirty="0" smtClean="0">
                <a:solidFill>
                  <a:srgbClr val="FF0000"/>
                </a:solidFill>
              </a:rPr>
              <a:t>联系电话：</a:t>
            </a:r>
            <a:r>
              <a:rPr lang="en-US" altLang="zh-CN" dirty="0" smtClean="0">
                <a:solidFill>
                  <a:srgbClr val="FF0000"/>
                </a:solidFill>
              </a:rPr>
              <a:t>18655278338      2051699</a:t>
            </a:r>
            <a:endParaRPr lang="zh-CN" altLang="en-US" dirty="0">
              <a:solidFill>
                <a:srgbClr val="FF0000"/>
              </a:solidFill>
            </a:endParaRPr>
          </a:p>
        </p:txBody>
      </p:sp>
      <p:sp>
        <p:nvSpPr>
          <p:cNvPr id="4" name="灯片编号占位符 3"/>
          <p:cNvSpPr>
            <a:spLocks noGrp="1"/>
          </p:cNvSpPr>
          <p:nvPr>
            <p:ph type="sldNum" sz="quarter" idx="12"/>
          </p:nvPr>
        </p:nvSpPr>
        <p:spPr/>
        <p:txBody>
          <a:bodyPr/>
          <a:lstStyle/>
          <a:p>
            <a:fld id="{7D9BB5D0-35E4-459D-AEF3-FE4D7C45CC19}" type="slidenum">
              <a:rPr lang="zh-CN" altLang="en-US" smtClean="0"/>
              <a:pPr/>
              <a:t>54</a:t>
            </a:fld>
            <a:endParaRPr lang="zh-CN" altLang="en-US"/>
          </a:p>
        </p:txBody>
      </p:sp>
    </p:spTree>
    <p:extLst>
      <p:ext uri="{BB962C8B-B14F-4D97-AF65-F5344CB8AC3E}">
        <p14:creationId xmlns:p14="http://schemas.microsoft.com/office/powerpoint/2010/main" val="4226802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b="1" dirty="0"/>
              <a:t>3</a:t>
            </a:r>
            <a:r>
              <a:rPr lang="zh-CN" altLang="zh-CN" b="1" dirty="0"/>
              <a:t>、经办</a:t>
            </a:r>
            <a:r>
              <a:rPr lang="zh-CN" altLang="zh-CN" b="1" dirty="0" smtClean="0"/>
              <a:t>流程</a:t>
            </a:r>
            <a:r>
              <a:rPr lang="en-US" altLang="zh-CN" b="1" dirty="0" smtClean="0"/>
              <a:t>1——</a:t>
            </a:r>
            <a:r>
              <a:rPr lang="zh-CN" altLang="en-US" b="1" dirty="0" smtClean="0"/>
              <a:t>线上经办流程</a:t>
            </a:r>
            <a:endParaRPr lang="zh-CN" altLang="zh-CN" dirty="0"/>
          </a:p>
          <a:p>
            <a:r>
              <a:rPr lang="zh-CN" altLang="zh-CN" dirty="0"/>
              <a:t>方式一：企业为招用的高校毕业生缴纳社会保险费期满一年后，以企业账号登录安徽省阳光就业网上服务大厅</a:t>
            </a:r>
            <a:r>
              <a:rPr lang="en-US" altLang="zh-CN" dirty="0"/>
              <a:t>(http://ygjy.ah.gov.cn/)</a:t>
            </a:r>
            <a:r>
              <a:rPr lang="zh-CN" altLang="zh-CN" dirty="0"/>
              <a:t>，或通过安徽政务服务网用户统一认证中心注册登录</a:t>
            </a:r>
            <a:r>
              <a:rPr lang="zh-CN" altLang="zh-CN" dirty="0" smtClean="0"/>
              <a:t>。</a:t>
            </a:r>
            <a:endParaRPr lang="zh-CN" altLang="en-US" dirty="0"/>
          </a:p>
        </p:txBody>
      </p:sp>
      <p:sp>
        <p:nvSpPr>
          <p:cNvPr id="4" name="灯片编号占位符 3"/>
          <p:cNvSpPr>
            <a:spLocks noGrp="1"/>
          </p:cNvSpPr>
          <p:nvPr>
            <p:ph type="sldNum" sz="quarter" idx="12"/>
          </p:nvPr>
        </p:nvSpPr>
        <p:spPr/>
        <p:txBody>
          <a:bodyPr/>
          <a:lstStyle/>
          <a:p>
            <a:fld id="{7D9BB5D0-35E4-459D-AEF3-FE4D7C45CC19}" type="slidenum">
              <a:rPr lang="zh-CN" altLang="en-US" smtClean="0"/>
              <a:pPr/>
              <a:t>6</a:t>
            </a:fld>
            <a:endParaRPr lang="zh-CN" altLang="en-US"/>
          </a:p>
        </p:txBody>
      </p:sp>
    </p:spTree>
    <p:extLst>
      <p:ext uri="{BB962C8B-B14F-4D97-AF65-F5344CB8AC3E}">
        <p14:creationId xmlns:p14="http://schemas.microsoft.com/office/powerpoint/2010/main" val="9864423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http://ygjy.ah.gov.cn/</a:t>
            </a:r>
            <a:endParaRPr lang="zh-CN" altLang="en-US" dirty="0"/>
          </a:p>
        </p:txBody>
      </p:sp>
      <p:sp>
        <p:nvSpPr>
          <p:cNvPr id="3" name="内容占位符 2"/>
          <p:cNvSpPr>
            <a:spLocks noGrp="1"/>
          </p:cNvSpPr>
          <p:nvPr>
            <p:ph idx="1"/>
          </p:nvPr>
        </p:nvSpPr>
        <p:spPr/>
        <p:txBody>
          <a:bodyPr/>
          <a:lstStyle/>
          <a:p>
            <a:endParaRPr lang="zh-CN" altLang="en-US" dirty="0"/>
          </a:p>
          <a:p>
            <a:endParaRPr lang="zh-CN" altLang="en-US" dirty="0"/>
          </a:p>
        </p:txBody>
      </p:sp>
      <p:sp>
        <p:nvSpPr>
          <p:cNvPr id="4" name="灯片编号占位符 3"/>
          <p:cNvSpPr>
            <a:spLocks noGrp="1"/>
          </p:cNvSpPr>
          <p:nvPr>
            <p:ph type="sldNum" sz="quarter" idx="12"/>
          </p:nvPr>
        </p:nvSpPr>
        <p:spPr/>
        <p:txBody>
          <a:bodyPr/>
          <a:lstStyle/>
          <a:p>
            <a:fld id="{7D9BB5D0-35E4-459D-AEF3-FE4D7C45CC19}" type="slidenum">
              <a:rPr lang="zh-CN" altLang="en-US" smtClean="0"/>
              <a:pPr/>
              <a:t>7</a:t>
            </a:fld>
            <a:endParaRPr lang="zh-CN" altLang="en-US"/>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2738" y="1321196"/>
            <a:ext cx="10058400" cy="4548192"/>
          </a:xfrm>
          <a:prstGeom prst="rect">
            <a:avLst/>
          </a:prstGeom>
        </p:spPr>
      </p:pic>
    </p:spTree>
    <p:extLst>
      <p:ext uri="{BB962C8B-B14F-4D97-AF65-F5344CB8AC3E}">
        <p14:creationId xmlns:p14="http://schemas.microsoft.com/office/powerpoint/2010/main" val="17469174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dirty="0"/>
              <a:t>如无阳光网单位账号，点击“注册”，跳转至“安徽政务服务网”完成单位注册后，再登录“安徽省阳光就业网上服务大厅”，进入</a:t>
            </a:r>
            <a:r>
              <a:rPr lang="en-US" altLang="zh-CN" dirty="0"/>
              <a:t>[</a:t>
            </a:r>
            <a:r>
              <a:rPr lang="zh-CN" altLang="zh-CN" dirty="0"/>
              <a:t>单位业务</a:t>
            </a:r>
            <a:r>
              <a:rPr lang="en-US" altLang="zh-CN" dirty="0"/>
              <a:t>]-[</a:t>
            </a:r>
            <a:r>
              <a:rPr lang="zh-CN" altLang="zh-CN" dirty="0"/>
              <a:t>单位社保补贴网上申报</a:t>
            </a:r>
            <a:r>
              <a:rPr lang="en-US" altLang="zh-CN" dirty="0"/>
              <a:t>]</a:t>
            </a:r>
            <a:r>
              <a:rPr lang="zh-CN" altLang="zh-CN" dirty="0"/>
              <a:t>模块，按企业注册地选择“业务所属地”，社保补贴类别选择“小微企业吸纳特定群体社保补贴”，信息填写完毕后，提交市、县人社部门</a:t>
            </a:r>
            <a:r>
              <a:rPr lang="zh-CN" altLang="zh-CN" dirty="0" smtClean="0"/>
              <a:t>。</a:t>
            </a:r>
            <a:r>
              <a:rPr lang="zh-CN" altLang="zh-CN" dirty="0"/>
              <a:t>经市县人社部门审核、财政部门复核后，将补贴资金拨付到企业银行账户。</a:t>
            </a:r>
          </a:p>
          <a:p>
            <a:endParaRPr lang="zh-CN" altLang="en-US" dirty="0"/>
          </a:p>
        </p:txBody>
      </p:sp>
      <p:sp>
        <p:nvSpPr>
          <p:cNvPr id="4" name="灯片编号占位符 3"/>
          <p:cNvSpPr>
            <a:spLocks noGrp="1"/>
          </p:cNvSpPr>
          <p:nvPr>
            <p:ph type="sldNum" sz="quarter" idx="12"/>
          </p:nvPr>
        </p:nvSpPr>
        <p:spPr/>
        <p:txBody>
          <a:bodyPr/>
          <a:lstStyle/>
          <a:p>
            <a:fld id="{7D9BB5D0-35E4-459D-AEF3-FE4D7C45CC19}" type="slidenum">
              <a:rPr lang="zh-CN" altLang="en-US" smtClean="0"/>
              <a:pPr/>
              <a:t>8</a:t>
            </a:fld>
            <a:endParaRPr lang="zh-CN" altLang="en-US"/>
          </a:p>
        </p:txBody>
      </p:sp>
    </p:spTree>
    <p:extLst>
      <p:ext uri="{BB962C8B-B14F-4D97-AF65-F5344CB8AC3E}">
        <p14:creationId xmlns:p14="http://schemas.microsoft.com/office/powerpoint/2010/main" val="7533088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5" name="内容占位符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7770" y="1174750"/>
            <a:ext cx="6956460" cy="4953000"/>
          </a:xfrm>
        </p:spPr>
      </p:pic>
      <p:sp>
        <p:nvSpPr>
          <p:cNvPr id="4" name="灯片编号占位符 3"/>
          <p:cNvSpPr>
            <a:spLocks noGrp="1"/>
          </p:cNvSpPr>
          <p:nvPr>
            <p:ph type="sldNum" sz="quarter" idx="12"/>
          </p:nvPr>
        </p:nvSpPr>
        <p:spPr/>
        <p:txBody>
          <a:bodyPr/>
          <a:lstStyle/>
          <a:p>
            <a:fld id="{7D9BB5D0-35E4-459D-AEF3-FE4D7C45CC19}" type="slidenum">
              <a:rPr lang="zh-CN" altLang="en-US" smtClean="0"/>
              <a:pPr/>
              <a:t>9</a:t>
            </a:fld>
            <a:endParaRPr lang="zh-CN" altLang="en-US"/>
          </a:p>
        </p:txBody>
      </p:sp>
    </p:spTree>
    <p:extLst>
      <p:ext uri="{BB962C8B-B14F-4D97-AF65-F5344CB8AC3E}">
        <p14:creationId xmlns:p14="http://schemas.microsoft.com/office/powerpoint/2010/main" val="2906474629"/>
      </p:ext>
    </p:extLst>
  </p:cSld>
  <p:clrMapOvr>
    <a:masterClrMapping/>
  </p:clrMapOvr>
  <p:timing>
    <p:tnLst>
      <p:par>
        <p:cTn id="1" dur="indefinite" restart="never" nodeType="tmRoot"/>
      </p:par>
    </p:tnLst>
  </p:timing>
</p:sld>
</file>

<file path=ppt/theme/theme1.xml><?xml version="1.0" encoding="utf-8"?>
<a:theme xmlns:a="http://schemas.openxmlformats.org/drawingml/2006/main" name="橙色波浪">
  <a:themeElements>
    <a:clrScheme name="">
      <a:dk1>
        <a:srgbClr val="000000"/>
      </a:dk1>
      <a:lt1>
        <a:srgbClr val="FFFFFF"/>
      </a:lt1>
      <a:dk2>
        <a:srgbClr val="000000"/>
      </a:dk2>
      <a:lt2>
        <a:srgbClr val="969696"/>
      </a:lt2>
      <a:accent1>
        <a:srgbClr val="C73109"/>
      </a:accent1>
      <a:accent2>
        <a:srgbClr val="FF5050"/>
      </a:accent2>
      <a:accent3>
        <a:srgbClr val="FFFFFF"/>
      </a:accent3>
      <a:accent4>
        <a:srgbClr val="000000"/>
      </a:accent4>
      <a:accent5>
        <a:srgbClr val="DFADAA"/>
      </a:accent5>
      <a:accent6>
        <a:srgbClr val="E54747"/>
      </a:accent6>
      <a:hlink>
        <a:srgbClr val="4D4D4D"/>
      </a:hlink>
      <a:folHlink>
        <a:srgbClr val="777777"/>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C73109"/>
        </a:accent1>
        <a:accent2>
          <a:srgbClr val="FF5050"/>
        </a:accent2>
        <a:accent3>
          <a:srgbClr val="FFFFFF"/>
        </a:accent3>
        <a:accent4>
          <a:srgbClr val="000000"/>
        </a:accent4>
        <a:accent5>
          <a:srgbClr val="DFADAA"/>
        </a:accent5>
        <a:accent6>
          <a:srgbClr val="E54747"/>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484</TotalTime>
  <Words>3812</Words>
  <Application>Microsoft Office PowerPoint</Application>
  <PresentationFormat>自定义</PresentationFormat>
  <Paragraphs>254</Paragraphs>
  <Slides>54</Slides>
  <Notes>2</Notes>
  <HiddenSlides>0</HiddenSlides>
  <MMClips>0</MMClips>
  <ScaleCrop>false</ScaleCrop>
  <HeadingPairs>
    <vt:vector size="4" baseType="variant">
      <vt:variant>
        <vt:lpstr>主题</vt:lpstr>
      </vt:variant>
      <vt:variant>
        <vt:i4>1</vt:i4>
      </vt:variant>
      <vt:variant>
        <vt:lpstr>幻灯片标题</vt:lpstr>
      </vt:variant>
      <vt:variant>
        <vt:i4>54</vt:i4>
      </vt:variant>
    </vt:vector>
  </HeadingPairs>
  <TitlesOfParts>
    <vt:vector size="55" baseType="lpstr">
      <vt:lpstr>橙色波浪</vt:lpstr>
      <vt:lpstr>人社稳岗促就业惠企政策宣讲</vt:lpstr>
      <vt:lpstr>PowerPoint 演示文稿</vt:lpstr>
      <vt:lpstr>PowerPoint 演示文稿</vt:lpstr>
      <vt:lpstr>（一）小微企业吸纳高校毕业生就业社保补贴</vt:lpstr>
      <vt:lpstr>PowerPoint 演示文稿</vt:lpstr>
      <vt:lpstr>PowerPoint 演示文稿</vt:lpstr>
      <vt:lpstr>http://ygjy.ah.gov.cn/</vt:lpstr>
      <vt:lpstr>PowerPoint 演示文稿</vt:lpstr>
      <vt:lpstr>PowerPoint 演示文稿</vt:lpstr>
      <vt:lpstr>PowerPoint 演示文稿</vt:lpstr>
      <vt:lpstr>PowerPoint 演示文稿</vt:lpstr>
      <vt:lpstr>（二）中小微企业吸纳高校毕业生一次性就业补贴</vt:lpstr>
      <vt:lpstr>PowerPoint 演示文稿</vt:lpstr>
      <vt:lpstr>（三）对到小微企业就业的高校毕业生给予一次性就业补贴</vt:lpstr>
      <vt:lpstr>PowerPoint 演示文稿</vt:lpstr>
      <vt:lpstr>PowerPoint 演示文稿</vt:lpstr>
      <vt:lpstr>PowerPoint 演示文稿</vt:lpstr>
      <vt:lpstr>二、企业招用就业困难人员社保补贴</vt:lpstr>
      <vt:lpstr>PowerPoint 演示文稿</vt:lpstr>
      <vt:lpstr>PowerPoint 演示文稿</vt:lpstr>
      <vt:lpstr>动态调整就业困难人员认定标准</vt:lpstr>
      <vt:lpstr>PowerPoint 演示文稿</vt:lpstr>
      <vt:lpstr>PowerPoint 演示文稿</vt:lpstr>
      <vt:lpstr>PowerPoint 演示文稿</vt:lpstr>
      <vt:lpstr>不得申领情况：</vt:lpstr>
      <vt:lpstr>PowerPoint 演示文稿</vt:lpstr>
      <vt:lpstr>PowerPoint 演示文稿</vt:lpstr>
      <vt:lpstr>四、小微企业创业担保贷款及贴息</vt:lpstr>
      <vt:lpstr>PowerPoint 演示文稿</vt:lpstr>
      <vt:lpstr>符合创业担保贷款申请条件的人员：</vt:lpstr>
      <vt:lpstr>PowerPoint 演示文稿</vt:lpstr>
      <vt:lpstr>PowerPoint 演示文稿</vt:lpstr>
      <vt:lpstr>PowerPoint 演示文稿</vt:lpstr>
      <vt:lpstr>PowerPoint 演示文稿</vt:lpstr>
      <vt:lpstr>PowerPoint 演示文稿</vt:lpstr>
      <vt:lpstr>就业见习基地的申请、认定</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六、高校毕业生助学贷款代偿</vt:lpstr>
      <vt:lpstr>申报材料</vt:lpstr>
      <vt:lpstr>PowerPoint 演示文稿</vt:lpstr>
      <vt:lpstr>失业保险稳岗返还</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李玉柱</cp:lastModifiedBy>
  <cp:revision>508</cp:revision>
  <dcterms:created xsi:type="dcterms:W3CDTF">2018-08-28T23:40:00Z</dcterms:created>
  <dcterms:modified xsi:type="dcterms:W3CDTF">2022-04-29T04:23:17Z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2052-10.8.0.5715</vt:lpwstr>
  </property>
</Properties>
</file>